
<file path=[Content_Types].xml><?xml version="1.0" encoding="utf-8"?>
<Types xmlns="http://schemas.openxmlformats.org/package/2006/content-types">
  <Default Extension="bmp" ContentType="image/bmp"/>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Lst>
  <p:notesMasterIdLst>
    <p:notesMasterId r:id="rId16"/>
  </p:notesMasterIdLst>
  <p:handoutMasterIdLst>
    <p:handoutMasterId r:id="rId17"/>
  </p:handoutMasterIdLst>
  <p:sldIdLst>
    <p:sldId id="260" r:id="rId5"/>
    <p:sldId id="294" r:id="rId6"/>
    <p:sldId id="295" r:id="rId7"/>
    <p:sldId id="360" r:id="rId8"/>
    <p:sldId id="314" r:id="rId9"/>
    <p:sldId id="363" r:id="rId10"/>
    <p:sldId id="316" r:id="rId11"/>
    <p:sldId id="324" r:id="rId12"/>
    <p:sldId id="371" r:id="rId13"/>
    <p:sldId id="317" r:id="rId14"/>
    <p:sldId id="33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61A121-C41A-4109-B31F-EE5AB97F6B2D}" v="9" dt="2021-09-23T13:05:33.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72033" autoAdjust="0"/>
  </p:normalViewPr>
  <p:slideViewPr>
    <p:cSldViewPr snapToGrid="0">
      <p:cViewPr varScale="1">
        <p:scale>
          <a:sx n="65" d="100"/>
          <a:sy n="65" d="100"/>
        </p:scale>
        <p:origin x="870"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4EA64-D5E8-4450-BC30-7DFC4EBD38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6641F71-C740-4CC1-840C-5FB23C851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D963B1-226B-4B24-8975-7DD28730789D}" type="datetimeFigureOut">
              <a:rPr lang="en-US" smtClean="0"/>
              <a:t>2/17/2022</a:t>
            </a:fld>
            <a:endParaRPr lang="en-US" dirty="0"/>
          </a:p>
        </p:txBody>
      </p:sp>
      <p:sp>
        <p:nvSpPr>
          <p:cNvPr id="4" name="Footer Placeholder 3">
            <a:extLst>
              <a:ext uri="{FF2B5EF4-FFF2-40B4-BE49-F238E27FC236}">
                <a16:creationId xmlns:a16="http://schemas.microsoft.com/office/drawing/2014/main" id="{C1BCE577-AAC9-4588-9221-506DA251D4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9921CD-9C42-44C5-B535-5F5FA40227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FA9CF0-FE85-40E5-A3E4-9D8D4A205BC2}" type="slidenum">
              <a:rPr lang="en-US" smtClean="0"/>
              <a:t>‹#›</a:t>
            </a:fld>
            <a:endParaRPr lang="en-US" dirty="0"/>
          </a:p>
        </p:txBody>
      </p:sp>
    </p:spTree>
    <p:extLst>
      <p:ext uri="{BB962C8B-B14F-4D97-AF65-F5344CB8AC3E}">
        <p14:creationId xmlns:p14="http://schemas.microsoft.com/office/powerpoint/2010/main" val="140967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0BE83-1F76-412F-817F-6B87541A62B7}" type="datetimeFigureOut">
              <a:rPr lang="en-US" smtClean="0"/>
              <a:t>2/17/2022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54AA9-D1C5-4A71-8BC1-393246244DDE}" type="slidenum">
              <a:rPr lang="en-US" smtClean="0"/>
              <a:t>‹#›</a:t>
            </a:fld>
            <a:endParaRPr lang="en-US" dirty="0"/>
          </a:p>
        </p:txBody>
      </p:sp>
    </p:spTree>
    <p:extLst>
      <p:ext uri="{BB962C8B-B14F-4D97-AF65-F5344CB8AC3E}">
        <p14:creationId xmlns:p14="http://schemas.microsoft.com/office/powerpoint/2010/main" val="134120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direct.com/science/book/978012818460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nutrition.tufts.edu/profile/faculty/erin-coughlan-de-perez" TargetMode="External"/><Relationship Id="rId3" Type="http://schemas.openxmlformats.org/officeDocument/2006/relationships/hyperlink" Target="https://nutrition.tufts.edu/profile/faculty/nicole-tichenor-blackstone" TargetMode="External"/><Relationship Id="rId7" Type="http://schemas.openxmlformats.org/officeDocument/2006/relationships/hyperlink" Target="https://nutrition.tufts.edu/profile/faculty/william-master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youtube.com/playlist?list=PLFw0vZPM5rJ58E8shQx8fBUbdrNTxIJdw" TargetMode="External"/><Relationship Id="rId5" Type="http://schemas.openxmlformats.org/officeDocument/2006/relationships/hyperlink" Target="http://flyingless.org/" TargetMode="External"/><Relationship Id="rId4" Type="http://schemas.openxmlformats.org/officeDocument/2006/relationships/hyperlink" Target="https://nutrition.tufts.edu/profile/faculty/parke-wild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1</a:t>
            </a:fld>
            <a:endParaRPr lang="en-US" dirty="0"/>
          </a:p>
        </p:txBody>
      </p:sp>
    </p:spTree>
    <p:extLst>
      <p:ext uri="{BB962C8B-B14F-4D97-AF65-F5344CB8AC3E}">
        <p14:creationId xmlns:p14="http://schemas.microsoft.com/office/powerpoint/2010/main" val="614333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11</a:t>
            </a:fld>
            <a:endParaRPr lang="en-US" dirty="0"/>
          </a:p>
        </p:txBody>
      </p:sp>
    </p:spTree>
    <p:extLst>
      <p:ext uri="{BB962C8B-B14F-4D97-AF65-F5344CB8AC3E}">
        <p14:creationId xmlns:p14="http://schemas.microsoft.com/office/powerpoint/2010/main" val="205484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2</a:t>
            </a:fld>
            <a:endParaRPr lang="en-US" dirty="0"/>
          </a:p>
        </p:txBody>
      </p:sp>
    </p:spTree>
    <p:extLst>
      <p:ext uri="{BB962C8B-B14F-4D97-AF65-F5344CB8AC3E}">
        <p14:creationId xmlns:p14="http://schemas.microsoft.com/office/powerpoint/2010/main" val="3908230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4252B"/>
                </a:solidFill>
                <a:effectLst/>
                <a:latin typeface="Montserrat"/>
              </a:rPr>
              <a:t>Let’s first talk about the origin.</a:t>
            </a:r>
            <a:endParaRPr lang="en-US" b="0" i="0" dirty="0">
              <a:solidFill>
                <a:srgbClr val="24252B"/>
              </a:solidFill>
              <a:effectLst/>
              <a:latin typeface="Montserrat"/>
            </a:endParaRPr>
          </a:p>
          <a:p>
            <a:pPr algn="l"/>
            <a:r>
              <a:rPr lang="en-US" b="0" i="0" dirty="0">
                <a:solidFill>
                  <a:srgbClr val="24252B"/>
                </a:solidFill>
                <a:effectLst/>
                <a:latin typeface="Montserrat"/>
              </a:rPr>
              <a:t>When you look at the barcode on your foods, be sure to take note of the first 2-3 digits. This tells you where your food has come from.</a:t>
            </a:r>
          </a:p>
          <a:p>
            <a:r>
              <a:rPr lang="en-US" b="1" dirty="0">
                <a:effectLst/>
              </a:rPr>
              <a:t>AUSTRALIA:</a:t>
            </a:r>
            <a:r>
              <a:rPr lang="en-US" b="0" dirty="0">
                <a:effectLst/>
              </a:rPr>
              <a:t> 93</a:t>
            </a:r>
          </a:p>
          <a:p>
            <a:r>
              <a:rPr lang="en-US" b="1" dirty="0">
                <a:effectLst/>
              </a:rPr>
              <a:t>USA &amp; CANADA:</a:t>
            </a:r>
            <a:r>
              <a:rPr lang="en-US" b="0" dirty="0">
                <a:effectLst/>
              </a:rPr>
              <a:t> 00-13</a:t>
            </a:r>
          </a:p>
          <a:p>
            <a:r>
              <a:rPr lang="en-US" b="1" dirty="0">
                <a:effectLst/>
              </a:rPr>
              <a:t>FRANCE:</a:t>
            </a:r>
            <a:r>
              <a:rPr lang="en-US" b="0" dirty="0">
                <a:effectLst/>
              </a:rPr>
              <a:t> 30-37</a:t>
            </a:r>
          </a:p>
          <a:p>
            <a:r>
              <a:rPr lang="en-US" b="1" dirty="0">
                <a:effectLst/>
              </a:rPr>
              <a:t>GERMANY:</a:t>
            </a:r>
            <a:r>
              <a:rPr lang="en-US" b="0" dirty="0">
                <a:effectLst/>
              </a:rPr>
              <a:t> 40-44</a:t>
            </a:r>
          </a:p>
          <a:p>
            <a:r>
              <a:rPr lang="en-US" b="1" dirty="0">
                <a:effectLst/>
              </a:rPr>
              <a:t>JAPAN:</a:t>
            </a:r>
            <a:r>
              <a:rPr lang="en-US" b="0" dirty="0">
                <a:effectLst/>
              </a:rPr>
              <a:t> 49</a:t>
            </a:r>
          </a:p>
          <a:p>
            <a:r>
              <a:rPr lang="en-US" b="1" dirty="0">
                <a:effectLst/>
              </a:rPr>
              <a:t>UK:</a:t>
            </a:r>
            <a:r>
              <a:rPr lang="en-US" b="0" dirty="0">
                <a:effectLst/>
              </a:rPr>
              <a:t> 50</a:t>
            </a:r>
          </a:p>
          <a:p>
            <a:r>
              <a:rPr lang="en-US" b="1" dirty="0">
                <a:effectLst/>
              </a:rPr>
              <a:t>DENMARK</a:t>
            </a:r>
            <a:r>
              <a:rPr lang="en-US" b="0" dirty="0">
                <a:effectLst/>
              </a:rPr>
              <a:t>: 57</a:t>
            </a:r>
          </a:p>
          <a:p>
            <a:r>
              <a:rPr lang="en-US" b="1" dirty="0">
                <a:effectLst/>
              </a:rPr>
              <a:t>FINLAND:</a:t>
            </a:r>
            <a:r>
              <a:rPr lang="en-US" b="0" dirty="0">
                <a:effectLst/>
              </a:rPr>
              <a:t> 64</a:t>
            </a:r>
          </a:p>
          <a:p>
            <a:r>
              <a:rPr lang="en-US" b="1" dirty="0">
                <a:effectLst/>
              </a:rPr>
              <a:t>SWITZERLAND &amp; LIECHTENSTEIN:</a:t>
            </a:r>
            <a:r>
              <a:rPr lang="en-US" b="0" dirty="0">
                <a:effectLst/>
              </a:rPr>
              <a:t> 76</a:t>
            </a:r>
          </a:p>
          <a:p>
            <a:r>
              <a:rPr lang="en-US" b="1" dirty="0">
                <a:effectLst/>
              </a:rPr>
              <a:t>SAUDI-ARABIAN:</a:t>
            </a:r>
            <a:r>
              <a:rPr lang="en-US" b="0" dirty="0">
                <a:effectLst/>
              </a:rPr>
              <a:t> 628</a:t>
            </a:r>
          </a:p>
          <a:p>
            <a:r>
              <a:rPr lang="en-US" b="1" dirty="0">
                <a:effectLst/>
              </a:rPr>
              <a:t>UNITED ARAB EMIRATES:</a:t>
            </a:r>
            <a:r>
              <a:rPr lang="en-US" b="0" dirty="0">
                <a:effectLst/>
              </a:rPr>
              <a:t> 629</a:t>
            </a:r>
          </a:p>
          <a:p>
            <a:r>
              <a:rPr lang="en-US" b="1" dirty="0">
                <a:effectLst/>
              </a:rPr>
              <a:t>CENTRAL AMERICA:</a:t>
            </a:r>
            <a:r>
              <a:rPr lang="en-US" b="0" dirty="0">
                <a:effectLst/>
              </a:rPr>
              <a:t> 740-745</a:t>
            </a:r>
          </a:p>
          <a:p>
            <a:r>
              <a:rPr lang="en-US" b="1" dirty="0">
                <a:effectLst/>
              </a:rPr>
              <a:t>PHILIPPINES:</a:t>
            </a:r>
            <a:r>
              <a:rPr lang="en-US" b="0" dirty="0">
                <a:effectLst/>
              </a:rPr>
              <a:t> All 480 codes</a:t>
            </a:r>
          </a:p>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3</a:t>
            </a:fld>
            <a:endParaRPr lang="en-US" dirty="0"/>
          </a:p>
        </p:txBody>
      </p:sp>
    </p:spTree>
    <p:extLst>
      <p:ext uri="{BB962C8B-B14F-4D97-AF65-F5344CB8AC3E}">
        <p14:creationId xmlns:p14="http://schemas.microsoft.com/office/powerpoint/2010/main" val="286642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5</a:t>
            </a:fld>
            <a:endParaRPr lang="en-US" dirty="0"/>
          </a:p>
        </p:txBody>
      </p:sp>
    </p:spTree>
    <p:extLst>
      <p:ext uri="{BB962C8B-B14F-4D97-AF65-F5344CB8AC3E}">
        <p14:creationId xmlns:p14="http://schemas.microsoft.com/office/powerpoint/2010/main" val="2996885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Graphic from </a:t>
            </a:r>
            <a:r>
              <a:rPr lang="en-US" dirty="0" err="1"/>
              <a:t>Chpt</a:t>
            </a:r>
            <a:r>
              <a:rPr lang="en-US" dirty="0"/>
              <a:t>. 17, </a:t>
            </a:r>
            <a:r>
              <a:rPr lang="en-US" b="0" i="0" u="sng" dirty="0">
                <a:solidFill>
                  <a:srgbClr val="505050"/>
                </a:solidFill>
                <a:effectLst/>
                <a:latin typeface="NexusSans"/>
                <a:hlinkClick r:id="rId3" tooltip="Go to Present Knowledge in Nutrition on ScienceDirect"/>
              </a:rPr>
              <a:t>Present Knowledge in Nutrition (Eleventh Edition)</a:t>
            </a:r>
            <a:endParaRPr lang="en-US" b="0" i="0" dirty="0">
              <a:solidFill>
                <a:srgbClr val="505050"/>
              </a:solidFill>
              <a:effectLst/>
              <a:latin typeface="NexusSans"/>
            </a:endParaRPr>
          </a:p>
          <a:p>
            <a:pPr algn="ctr"/>
            <a:r>
              <a:rPr lang="en-US" b="0" i="0" dirty="0">
                <a:solidFill>
                  <a:srgbClr val="2E2E2E"/>
                </a:solidFill>
                <a:effectLst/>
                <a:latin typeface="NexusSans"/>
              </a:rPr>
              <a:t>Volume 2: Clinical and Applied Topics in Nutrition</a:t>
            </a:r>
          </a:p>
          <a:p>
            <a:pPr algn="ctr"/>
            <a:r>
              <a:rPr lang="en-US" b="0" i="0" dirty="0">
                <a:solidFill>
                  <a:srgbClr val="2E2E2E"/>
                </a:solidFill>
                <a:effectLst/>
                <a:latin typeface="NexusSans"/>
              </a:rPr>
              <a:t>2020</a:t>
            </a:r>
          </a:p>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6</a:t>
            </a:fld>
            <a:endParaRPr lang="en-US" dirty="0"/>
          </a:p>
        </p:txBody>
      </p:sp>
    </p:spTree>
    <p:extLst>
      <p:ext uri="{BB962C8B-B14F-4D97-AF65-F5344CB8AC3E}">
        <p14:creationId xmlns:p14="http://schemas.microsoft.com/office/powerpoint/2010/main" val="407779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7</a:t>
            </a:fld>
            <a:endParaRPr lang="en-US" dirty="0"/>
          </a:p>
        </p:txBody>
      </p:sp>
    </p:spTree>
    <p:extLst>
      <p:ext uri="{BB962C8B-B14F-4D97-AF65-F5344CB8AC3E}">
        <p14:creationId xmlns:p14="http://schemas.microsoft.com/office/powerpoint/2010/main" val="237020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Helvetica" panose="020B0604020202020204" pitchFamily="34" charset="0"/>
              </a:rPr>
              <a:t>Whether you go totally organic or opt to mix conventional and organic foods, be sure to keep these tips in mind:</a:t>
            </a:r>
          </a:p>
          <a:p>
            <a:pPr algn="l">
              <a:buFont typeface="Arial" panose="020B0604020202020204" pitchFamily="34" charset="0"/>
              <a:buChar char="•"/>
            </a:pPr>
            <a:r>
              <a:rPr lang="en-US" b="1" i="0" dirty="0">
                <a:effectLst/>
                <a:latin typeface="Helvetica" panose="020B0604020202020204" pitchFamily="34" charset="0"/>
              </a:rPr>
              <a:t>Select a variety of foods from a variety of sources.</a:t>
            </a:r>
            <a:r>
              <a:rPr lang="en-US" b="0" i="0" dirty="0">
                <a:effectLst/>
                <a:latin typeface="Helvetica" panose="020B0604020202020204" pitchFamily="34" charset="0"/>
              </a:rPr>
              <a:t> This will give you a better mix of nutrients and reduce your likelihood of exposure to a single pesticide</a:t>
            </a:r>
          </a:p>
          <a:p>
            <a:pPr algn="l">
              <a:buFont typeface="Arial" panose="020B0604020202020204" pitchFamily="34" charset="0"/>
              <a:buChar char="•"/>
            </a:pPr>
            <a:endParaRPr lang="en-US" b="0" i="0" dirty="0">
              <a:effectLst/>
              <a:latin typeface="Helvetica" panose="020B0604020202020204" pitchFamily="34" charset="0"/>
            </a:endParaRPr>
          </a:p>
          <a:p>
            <a:pPr algn="l">
              <a:buFont typeface="Arial" panose="020B0604020202020204" pitchFamily="34" charset="0"/>
              <a:buChar char="•"/>
            </a:pPr>
            <a:r>
              <a:rPr lang="en-US" b="1" i="0" dirty="0">
                <a:effectLst/>
                <a:latin typeface="Helvetica" panose="020B0604020202020204" pitchFamily="34" charset="0"/>
              </a:rPr>
              <a:t>Buy fruits and vegetables in season when possible.</a:t>
            </a:r>
            <a:r>
              <a:rPr lang="en-US" b="0" i="0" dirty="0">
                <a:effectLst/>
                <a:latin typeface="Helvetica" panose="020B0604020202020204" pitchFamily="34" charset="0"/>
              </a:rPr>
              <a:t> To get the freshest produce, ask your grocer what is in season or buy food from your local farmers market</a:t>
            </a:r>
          </a:p>
          <a:p>
            <a:pPr algn="l"/>
            <a:endParaRPr lang="en-US" b="0" i="0" dirty="0">
              <a:effectLst/>
              <a:latin typeface="Helvetica" panose="020B0604020202020204" pitchFamily="34" charset="0"/>
            </a:endParaRPr>
          </a:p>
          <a:p>
            <a:pPr algn="l">
              <a:buFont typeface="Arial" panose="020B0604020202020204" pitchFamily="34" charset="0"/>
              <a:buChar char="•"/>
            </a:pPr>
            <a:r>
              <a:rPr lang="en-US" b="1" i="0" dirty="0">
                <a:effectLst/>
                <a:latin typeface="Helvetica" panose="020B0604020202020204" pitchFamily="34" charset="0"/>
              </a:rPr>
              <a:t>Read food labels carefully.</a:t>
            </a:r>
            <a:r>
              <a:rPr lang="en-US" b="0" i="0" dirty="0">
                <a:effectLst/>
                <a:latin typeface="Helvetica" panose="020B0604020202020204" pitchFamily="34" charset="0"/>
              </a:rPr>
              <a:t> Just because a product says it's organic or contains organic ingredients doesn't necessarily mean it's a healthier alternative. Some organic products may still be high in sugar, salt, fat or calories.</a:t>
            </a:r>
          </a:p>
          <a:p>
            <a:pPr algn="l"/>
            <a:endParaRPr lang="en-US" b="0" i="0" dirty="0">
              <a:effectLst/>
              <a:latin typeface="Helvetica" panose="020B0604020202020204" pitchFamily="34" charset="0"/>
            </a:endParaRPr>
          </a:p>
          <a:p>
            <a:pPr algn="l">
              <a:buFont typeface="Arial" panose="020B0604020202020204" pitchFamily="34" charset="0"/>
              <a:buChar char="•"/>
            </a:pPr>
            <a:r>
              <a:rPr lang="en-US" b="1" i="0" dirty="0">
                <a:effectLst/>
                <a:latin typeface="Helvetica" panose="020B0604020202020204" pitchFamily="34" charset="0"/>
              </a:rPr>
              <a:t>Wash and scrub fresh fruits and vegetables thoroughly under running water.</a:t>
            </a:r>
            <a:r>
              <a:rPr lang="en-US" b="0" i="0" dirty="0">
                <a:effectLst/>
                <a:latin typeface="Helvetica" panose="020B0604020202020204" pitchFamily="34" charset="0"/>
              </a:rPr>
              <a:t> Washing helps remove dirt, bacteria and traces of chemicals from the surface of fruits and vegetables, but not all pesticide residues can be removed by washing. Discarding outer leaves of leafy vegetables can reduce contaminants. Peeling fruits and vegetables can remove contaminants but may also reduce nutrients.</a:t>
            </a:r>
          </a:p>
          <a:p>
            <a:pPr algn="l">
              <a:buFont typeface="Arial" panose="020B0604020202020204" pitchFamily="34" charset="0"/>
              <a:buChar char="•"/>
            </a:pPr>
            <a:endParaRPr lang="en-US" dirty="0">
              <a:latin typeface="Helvetica" panose="020B0604020202020204" pitchFamily="34" charset="0"/>
            </a:endParaRPr>
          </a:p>
          <a:p>
            <a:pPr algn="l">
              <a:buFont typeface="Arial" panose="020B0604020202020204" pitchFamily="34" charset="0"/>
              <a:buChar char="•"/>
            </a:pPr>
            <a:r>
              <a:rPr lang="en-US" b="0" i="0" dirty="0">
                <a:effectLst/>
                <a:latin typeface="Helvetica" panose="020B0604020202020204" pitchFamily="34" charset="0"/>
              </a:rPr>
              <a:t>Eat mindfully</a:t>
            </a:r>
          </a:p>
          <a:p>
            <a:pPr algn="l">
              <a:buFont typeface="Arial" panose="020B0604020202020204" pitchFamily="34" charset="0"/>
              <a:buChar char="•"/>
            </a:pPr>
            <a:endParaRPr lang="en-US" dirty="0">
              <a:latin typeface="Helvetica" panose="020B0604020202020204" pitchFamily="34" charset="0"/>
            </a:endParaRPr>
          </a:p>
          <a:p>
            <a:pPr algn="l">
              <a:buFont typeface="Arial" panose="020B0604020202020204" pitchFamily="34" charset="0"/>
              <a:buChar char="•"/>
            </a:pPr>
            <a:r>
              <a:rPr lang="en-US" b="0" i="0" dirty="0">
                <a:effectLst/>
                <a:latin typeface="Helvetica" panose="020B0604020202020204" pitchFamily="34" charset="0"/>
              </a:rPr>
              <a:t>Fill your plate ½ </a:t>
            </a:r>
            <a:r>
              <a:rPr lang="en-US" dirty="0">
                <a:latin typeface="Helvetica" panose="020B0604020202020204" pitchFamily="34" charset="0"/>
              </a:rPr>
              <a:t>full with fruits and veggies</a:t>
            </a:r>
          </a:p>
          <a:p>
            <a:pPr algn="l">
              <a:buFont typeface="Arial" panose="020B0604020202020204" pitchFamily="34" charset="0"/>
              <a:buChar char="•"/>
            </a:pPr>
            <a:endParaRPr lang="en-US" b="0" i="0" dirty="0">
              <a:effectLst/>
              <a:latin typeface="Helvetica" panose="020B0604020202020204" pitchFamily="34" charset="0"/>
            </a:endParaRPr>
          </a:p>
          <a:p>
            <a:pPr algn="l">
              <a:buFont typeface="Arial" panose="020B0604020202020204" pitchFamily="34" charset="0"/>
              <a:buChar char="•"/>
            </a:pPr>
            <a:r>
              <a:rPr lang="en-US" dirty="0">
                <a:latin typeface="Helvetica" panose="020B0604020202020204" pitchFamily="34" charset="0"/>
              </a:rPr>
              <a:t>Plan meat-free meals</a:t>
            </a:r>
          </a:p>
          <a:p>
            <a:pPr algn="l">
              <a:buFont typeface="Arial" panose="020B0604020202020204" pitchFamily="34" charset="0"/>
              <a:buChar char="•"/>
            </a:pPr>
            <a:endParaRPr lang="en-US" b="0" i="0" dirty="0">
              <a:effectLst/>
              <a:latin typeface="Helvetica" panose="020B0604020202020204" pitchFamily="34" charset="0"/>
            </a:endParaRPr>
          </a:p>
          <a:p>
            <a:pPr algn="l">
              <a:buFont typeface="Arial" panose="020B0604020202020204" pitchFamily="34" charset="0"/>
              <a:buChar char="•"/>
            </a:pPr>
            <a:r>
              <a:rPr lang="en-US" dirty="0">
                <a:latin typeface="Helvetica" panose="020B0604020202020204" pitchFamily="34" charset="0"/>
              </a:rPr>
              <a:t>Shop with a list</a:t>
            </a:r>
            <a:endParaRPr lang="en-US" b="0" i="0" dirty="0">
              <a:effectLst/>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8</a:t>
            </a:fld>
            <a:endParaRPr lang="en-US" dirty="0"/>
          </a:p>
        </p:txBody>
      </p:sp>
    </p:spTree>
    <p:extLst>
      <p:ext uri="{BB962C8B-B14F-4D97-AF65-F5344CB8AC3E}">
        <p14:creationId xmlns:p14="http://schemas.microsoft.com/office/powerpoint/2010/main" val="71605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Gotham A"/>
              </a:rPr>
              <a:t>1. Stop wasting food. </a:t>
            </a:r>
          </a:p>
          <a:p>
            <a:pPr algn="l"/>
            <a:r>
              <a:rPr lang="en-US" b="0" i="0" dirty="0">
                <a:solidFill>
                  <a:srgbClr val="333333"/>
                </a:solidFill>
                <a:effectLst/>
                <a:latin typeface="Gotham A"/>
              </a:rPr>
              <a:t>“Food waste accounts for around one-third of the carbon footprint of the average U.S. diet,” says </a:t>
            </a:r>
            <a:r>
              <a:rPr lang="en-US" b="0" i="0" u="none" strike="noStrike" dirty="0">
                <a:solidFill>
                  <a:srgbClr val="346094"/>
                </a:solidFill>
                <a:effectLst/>
                <a:latin typeface="Gotham A"/>
                <a:hlinkClick r:id="rId3"/>
              </a:rPr>
              <a:t>Nicole Tichenor Blackstone</a:t>
            </a:r>
            <a:r>
              <a:rPr lang="en-US" b="0" i="0" dirty="0">
                <a:solidFill>
                  <a:srgbClr val="333333"/>
                </a:solidFill>
                <a:effectLst/>
                <a:latin typeface="Gotham A"/>
              </a:rPr>
              <a:t>, an assistant professor at the Friedman School whose work focuses on developing and evaluating strategies to improve food system sustainability. “This is an underestimate, because it only includes waste by households and food retailers, not loss that occurs further back in the supply chain.”</a:t>
            </a:r>
          </a:p>
          <a:p>
            <a:pPr algn="l"/>
            <a:r>
              <a:rPr lang="en-US" b="0" i="0" dirty="0">
                <a:solidFill>
                  <a:srgbClr val="333333"/>
                </a:solidFill>
                <a:effectLst/>
                <a:latin typeface="Gotham A"/>
              </a:rPr>
              <a:t>2. Cut back on meat; eat more plant-based foods. </a:t>
            </a:r>
          </a:p>
          <a:p>
            <a:pPr algn="l"/>
            <a:r>
              <a:rPr lang="en-US" b="0" i="0" dirty="0">
                <a:solidFill>
                  <a:srgbClr val="333333"/>
                </a:solidFill>
                <a:effectLst/>
                <a:latin typeface="Gotham A"/>
              </a:rPr>
              <a:t>That’s because meat—especially beef—is directly related to methane emissions, some 30 times as potent a greenhouse gas as carbon. Meat production also indirectly uses disproportionate energy, “due to the energy inefficiency of converting crops to meat calories,” says </a:t>
            </a:r>
            <a:r>
              <a:rPr lang="en-US" b="0" i="0" u="none" strike="noStrike" dirty="0">
                <a:solidFill>
                  <a:srgbClr val="346094"/>
                </a:solidFill>
                <a:effectLst/>
                <a:latin typeface="Gotham A"/>
                <a:hlinkClick r:id="rId4"/>
              </a:rPr>
              <a:t>Parke Wilde</a:t>
            </a:r>
            <a:r>
              <a:rPr lang="en-US" b="0" i="0" dirty="0">
                <a:solidFill>
                  <a:srgbClr val="333333"/>
                </a:solidFill>
                <a:effectLst/>
                <a:latin typeface="Gotham A"/>
              </a:rPr>
              <a:t>, a Friedman professor who focuses on food and nutrition policy.</a:t>
            </a:r>
          </a:p>
          <a:p>
            <a:pPr algn="l"/>
            <a:r>
              <a:rPr lang="en-US" b="0" i="0" dirty="0">
                <a:solidFill>
                  <a:srgbClr val="333333"/>
                </a:solidFill>
                <a:effectLst/>
                <a:latin typeface="Gotham A"/>
              </a:rPr>
              <a:t>3. Drive and fly less.</a:t>
            </a:r>
          </a:p>
          <a:p>
            <a:pPr algn="l"/>
            <a:r>
              <a:rPr lang="en-US" b="0" i="0" dirty="0">
                <a:solidFill>
                  <a:srgbClr val="333333"/>
                </a:solidFill>
                <a:effectLst/>
                <a:latin typeface="Gotham A"/>
              </a:rPr>
              <a:t>Reducing fuel use for transport can help promote a healthy food system. “That’s because biofuels use up a large fraction of agricultural output for some major crops such as corn (maize), soybeans, and palm oil,” says Wilde. “I also strongly feel there is an important calling for university communities to pay more attention to in particular to flying less,” he adds. He’s part of </a:t>
            </a:r>
            <a:r>
              <a:rPr lang="en-US" b="0" i="0" u="none" strike="noStrike" dirty="0" err="1">
                <a:solidFill>
                  <a:srgbClr val="346094"/>
                </a:solidFill>
                <a:effectLst/>
                <a:latin typeface="Gotham A"/>
                <a:hlinkClick r:id="rId5"/>
              </a:rPr>
              <a:t>flyingless.org</a:t>
            </a:r>
            <a:r>
              <a:rPr lang="en-US" b="0" i="0" u="sng" dirty="0">
                <a:solidFill>
                  <a:srgbClr val="333333"/>
                </a:solidFill>
                <a:effectLst/>
                <a:latin typeface="Gotham A"/>
              </a:rPr>
              <a:t>,</a:t>
            </a:r>
            <a:r>
              <a:rPr lang="en-US" b="0" i="0" dirty="0">
                <a:solidFill>
                  <a:srgbClr val="333333"/>
                </a:solidFill>
                <a:effectLst/>
                <a:latin typeface="Gotham A"/>
              </a:rPr>
              <a:t> and a </a:t>
            </a:r>
            <a:r>
              <a:rPr lang="en-US" b="0" i="0" u="none" strike="noStrike" dirty="0">
                <a:solidFill>
                  <a:srgbClr val="346094"/>
                </a:solidFill>
                <a:effectLst/>
                <a:latin typeface="Gotham A"/>
                <a:hlinkClick r:id="rId6"/>
              </a:rPr>
              <a:t>summer video project</a:t>
            </a:r>
            <a:r>
              <a:rPr lang="en-US" b="0" i="0" dirty="0">
                <a:solidFill>
                  <a:srgbClr val="333333"/>
                </a:solidFill>
                <a:effectLst/>
                <a:latin typeface="Gotham A"/>
              </a:rPr>
              <a:t> of his highlights connections between the food system and lower-carbon travel.</a:t>
            </a:r>
          </a:p>
          <a:p>
            <a:pPr algn="l"/>
            <a:r>
              <a:rPr lang="en-US" b="0" i="0" dirty="0">
                <a:solidFill>
                  <a:srgbClr val="333333"/>
                </a:solidFill>
                <a:effectLst/>
                <a:latin typeface="Gotham A"/>
              </a:rPr>
              <a:t>4. Electrify everything. </a:t>
            </a:r>
          </a:p>
          <a:p>
            <a:pPr algn="l"/>
            <a:r>
              <a:rPr lang="en-US" b="0" i="0" dirty="0">
                <a:solidFill>
                  <a:srgbClr val="333333"/>
                </a:solidFill>
                <a:effectLst/>
                <a:latin typeface="Gotham A"/>
              </a:rPr>
              <a:t>In addition to reducing food waste, eating less red meat, and driving or flying less, we can switch to more fuel-efficient equipment for everything else, says </a:t>
            </a:r>
            <a:r>
              <a:rPr lang="en-US" b="0" i="0" u="none" strike="noStrike" dirty="0">
                <a:solidFill>
                  <a:srgbClr val="346094"/>
                </a:solidFill>
                <a:effectLst/>
                <a:latin typeface="Gotham A"/>
                <a:hlinkClick r:id="rId7"/>
              </a:rPr>
              <a:t>William Masters</a:t>
            </a:r>
            <a:r>
              <a:rPr lang="en-US" b="0" i="0" dirty="0">
                <a:solidFill>
                  <a:srgbClr val="333333"/>
                </a:solidFill>
                <a:effectLst/>
                <a:latin typeface="Gotham A"/>
              </a:rPr>
              <a:t>, a Friedman School professor who focuses on international development. “Big steps come from occasional decisions made every few years like where to live, what equipment to install, whether to buy a car, and if so, what kind,” he says. </a:t>
            </a:r>
          </a:p>
          <a:p>
            <a:pPr algn="l"/>
            <a:r>
              <a:rPr lang="en-US" b="0" i="0" dirty="0">
                <a:solidFill>
                  <a:srgbClr val="333333"/>
                </a:solidFill>
                <a:effectLst/>
                <a:latin typeface="Gotham A"/>
              </a:rPr>
              <a:t>“Every switch we make needs to be toward electrifying everything and getting that electricity from renewables like solar and wind power,” says Masters. “And once we’ve made that switch, we’ll no longer be in a world of scarcity where we need to do less: after the switch we can do more travel, have more heating and cooling, more of everything.”</a:t>
            </a:r>
          </a:p>
          <a:p>
            <a:pPr algn="l"/>
            <a:r>
              <a:rPr lang="en-US" b="0" i="0" dirty="0">
                <a:solidFill>
                  <a:srgbClr val="333333"/>
                </a:solidFill>
                <a:effectLst/>
                <a:latin typeface="Gotham A"/>
              </a:rPr>
              <a:t>Electricity generation and storage is a critical challenge but doesn’t undermine the feasibility of energy-system transformation to address climate change, says Wilde. “Responses include battery storage (the cost of which is plummeting), hydro storage (pumping up reservoirs when the wind is blowing and depleting them at other times), and transmission lines between cities and towns (because a larger region has a much smaller variance in average wind speed than a small region has),” he says. Those changes, plus demand side ones—such as higher pricing during times when electricity is scarce, and heavy industrial use during times when electricity is plentiful—make it doable.</a:t>
            </a:r>
          </a:p>
          <a:p>
            <a:pPr algn="l"/>
            <a:r>
              <a:rPr lang="en-US" b="0" i="0" dirty="0">
                <a:solidFill>
                  <a:srgbClr val="333333"/>
                </a:solidFill>
                <a:effectLst/>
                <a:latin typeface="Gotham A"/>
              </a:rPr>
              <a:t>5. Build up instead of out. </a:t>
            </a:r>
          </a:p>
          <a:p>
            <a:pPr algn="l"/>
            <a:r>
              <a:rPr lang="en-US" b="0" i="0" dirty="0">
                <a:solidFill>
                  <a:srgbClr val="333333"/>
                </a:solidFill>
                <a:effectLst/>
                <a:latin typeface="Gotham A"/>
              </a:rPr>
              <a:t>“The biggest step toward a zero-emissions world involves denser housing built around public transport,” says Masters. “We need to build up instead of out, and welcome new neighbors instead of hoarding the space we have. Ending exclusionary zoning can and does make new housing available near subways and along high-traffic bus routes and safe paths for cyclists. New housing in cities like greater Boston is key to zero-emissions, inclusive, and diverse communities.”</a:t>
            </a:r>
          </a:p>
          <a:p>
            <a:pPr algn="l"/>
            <a:r>
              <a:rPr lang="en-US" b="0" i="0" dirty="0">
                <a:solidFill>
                  <a:srgbClr val="333333"/>
                </a:solidFill>
                <a:effectLst/>
                <a:latin typeface="Gotham A"/>
              </a:rPr>
              <a:t>6. Build resilience to extreme events. </a:t>
            </a:r>
          </a:p>
          <a:p>
            <a:pPr algn="l"/>
            <a:r>
              <a:rPr lang="en-US" b="0" i="0" dirty="0">
                <a:solidFill>
                  <a:srgbClr val="333333"/>
                </a:solidFill>
                <a:effectLst/>
                <a:latin typeface="Gotham A"/>
              </a:rPr>
              <a:t>“We live in a changed climate, and many people are vulnerable to the increase in heatwaves, flooding, drought, fires, and combinations of these events,” says </a:t>
            </a:r>
            <a:r>
              <a:rPr lang="en-US" b="0" i="0" u="none" strike="noStrike" dirty="0">
                <a:solidFill>
                  <a:srgbClr val="346094"/>
                </a:solidFill>
                <a:effectLst/>
                <a:latin typeface="Gotham A"/>
                <a:hlinkClick r:id="rId8"/>
              </a:rPr>
              <a:t>Erin Coughlan de Perez</a:t>
            </a:r>
            <a:r>
              <a:rPr lang="en-US" b="0" i="0" dirty="0">
                <a:solidFill>
                  <a:srgbClr val="333333"/>
                </a:solidFill>
                <a:effectLst/>
                <a:latin typeface="Gotham A"/>
              </a:rPr>
              <a:t>, an associate professor at the Friedman School whose work focuses on helping people adapt to climate change around the world. “We need improved early warning systems, resilient infrastructure, and smart preparedness for disasters. This affects everyone.”</a:t>
            </a:r>
          </a:p>
          <a:p>
            <a:pPr algn="l"/>
            <a:r>
              <a:rPr lang="en-US" b="0" i="0" dirty="0">
                <a:solidFill>
                  <a:srgbClr val="333333"/>
                </a:solidFill>
                <a:effectLst/>
                <a:latin typeface="Gotham A"/>
              </a:rPr>
              <a:t>7. Support policy change. </a:t>
            </a:r>
          </a:p>
          <a:p>
            <a:pPr algn="l"/>
            <a:r>
              <a:rPr lang="en-US" b="0" i="0" dirty="0">
                <a:solidFill>
                  <a:srgbClr val="333333"/>
                </a:solidFill>
                <a:effectLst/>
                <a:latin typeface="Gotham A"/>
              </a:rPr>
              <a:t>The innovations we need “depend above all on the infrastructure and regulations that only governments can provide,” says Masters. “Legislation now in Congress is truly game-changing—America’s biggest steps to address climate change of my lifetime. We must ensure that Federal and State legislation is enacted and implemented, so that individuals and businesses and universities like Tufts can do our part to save lives and protect our communities.”</a:t>
            </a:r>
          </a:p>
          <a:p>
            <a:pPr algn="l"/>
            <a:r>
              <a:rPr lang="en-US" b="0" i="0" dirty="0">
                <a:solidFill>
                  <a:srgbClr val="333333"/>
                </a:solidFill>
                <a:effectLst/>
                <a:latin typeface="Gotham A"/>
              </a:rPr>
              <a:t>“We all can help promote a sustainable food system by raising our voices in favor of climate action in political and social settings, too,” adds Wilde.</a:t>
            </a:r>
          </a:p>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9</a:t>
            </a:fld>
            <a:endParaRPr lang="en-US" dirty="0"/>
          </a:p>
        </p:txBody>
      </p:sp>
    </p:spTree>
    <p:extLst>
      <p:ext uri="{BB962C8B-B14F-4D97-AF65-F5344CB8AC3E}">
        <p14:creationId xmlns:p14="http://schemas.microsoft.com/office/powerpoint/2010/main" val="2167216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Underlined text within the slide denotes a hyperlink to the source.</a:t>
            </a:r>
          </a:p>
        </p:txBody>
      </p:sp>
      <p:sp>
        <p:nvSpPr>
          <p:cNvPr id="4" name="Slide Number Placeholder 3"/>
          <p:cNvSpPr>
            <a:spLocks noGrp="1"/>
          </p:cNvSpPr>
          <p:nvPr>
            <p:ph type="sldNum" sz="quarter" idx="5"/>
          </p:nvPr>
        </p:nvSpPr>
        <p:spPr/>
        <p:txBody>
          <a:bodyPr/>
          <a:lstStyle/>
          <a:p>
            <a:fld id="{6CB54AA9-D1C5-4A71-8BC1-393246244DDE}" type="slidenum">
              <a:rPr lang="en-US" smtClean="0"/>
              <a:t>10</a:t>
            </a:fld>
            <a:endParaRPr lang="en-US" dirty="0"/>
          </a:p>
        </p:txBody>
      </p:sp>
    </p:spTree>
    <p:extLst>
      <p:ext uri="{BB962C8B-B14F-4D97-AF65-F5344CB8AC3E}">
        <p14:creationId xmlns:p14="http://schemas.microsoft.com/office/powerpoint/2010/main" val="2725069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2/17/2022</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2/17/2022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2/17/2022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2/17/2022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2/17/2022</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2/17/2022</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2/17/2022</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2/17/2022</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2/17/2022</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2/17/2022</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2/17/2022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2/17/2022</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mailto:michele@NaturalSelectionsGardens.com"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foodnavigator-usa.com/Article/2016/06/01/Organic-production-cuts-poverty-rates-boosts-median-household-income?utm_source=copyright&amp;utm_medium=OnSite&amp;utm_campaign=copyright" TargetMode="External"/><Relationship Id="rId3" Type="http://schemas.openxmlformats.org/officeDocument/2006/relationships/image" Target="../media/image13.png"/><Relationship Id="rId7" Type="http://schemas.openxmlformats.org/officeDocument/2006/relationships/hyperlink" Target="https://rodaleinstitute.org/" TargetMode="External"/><Relationship Id="rId12" Type="http://schemas.openxmlformats.org/officeDocument/2006/relationships/hyperlink" Target="https://lovinspoonfulsinc.or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mass.gov/orgs/massachusetts-grownand-fresher" TargetMode="External"/><Relationship Id="rId11" Type="http://schemas.openxmlformats.org/officeDocument/2006/relationships/hyperlink" Target="https://dailytable.org/" TargetMode="External"/><Relationship Id="rId5" Type="http://schemas.openxmlformats.org/officeDocument/2006/relationships/hyperlink" Target="https://www.shape.com/healthy-eating/diet-tips/ultimate-healthy-grocery-list" TargetMode="External"/><Relationship Id="rId10" Type="http://schemas.openxmlformats.org/officeDocument/2006/relationships/hyperlink" Target="http://www.gbfb.org/" TargetMode="External"/><Relationship Id="rId4" Type="http://schemas.openxmlformats.org/officeDocument/2006/relationships/hyperlink" Target="https://www.consumerreports.org/grocery-stores-supermarkets/grocery-stores-with-the-best-produce/?video_id=5998316201001" TargetMode="External"/><Relationship Id="rId9" Type="http://schemas.openxmlformats.org/officeDocument/2006/relationships/hyperlink" Target="https://www.nytimes.com/2020/12/03/opinion/usda-agriculture-secretary-biden.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nutrition.tufts.ed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8" name="Rectangle 17">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sp>
      <p:grpSp>
        <p:nvGrpSpPr>
          <p:cNvPr id="20" name="Group 19">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35880" y="1267730"/>
            <a:ext cx="1920240" cy="731520"/>
            <a:chOff x="4828372" y="1267730"/>
            <a:chExt cx="2227748" cy="731520"/>
          </a:xfrm>
        </p:grpSpPr>
        <p:sp>
          <p:nvSpPr>
            <p:cNvPr id="21" name="Rectangle 20">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22" name="Group 21">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3" name="Straight Connector 22">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pic>
        <p:nvPicPr>
          <p:cNvPr id="9" name="Picture 8">
            <a:extLst>
              <a:ext uri="{FF2B5EF4-FFF2-40B4-BE49-F238E27FC236}">
                <a16:creationId xmlns:a16="http://schemas.microsoft.com/office/drawing/2014/main" id="{E3AED392-F4FF-45D7-9A91-FD20E7E29C46}"/>
              </a:ext>
            </a:extLst>
          </p:cNvPr>
          <p:cNvPicPr>
            <a:picLocks noChangeAspect="1"/>
          </p:cNvPicPr>
          <p:nvPr/>
        </p:nvPicPr>
        <p:blipFill rotWithShape="1">
          <a:blip r:embed="rId4"/>
          <a:srcRect/>
          <a:stretch/>
        </p:blipFill>
        <p:spPr>
          <a:xfrm>
            <a:off x="-1001193" y="-196780"/>
            <a:ext cx="13299309" cy="13299309"/>
          </a:xfrm>
          <a:prstGeom prst="rect">
            <a:avLst/>
          </a:prstGeom>
        </p:spPr>
      </p:pic>
      <p:sp>
        <p:nvSpPr>
          <p:cNvPr id="27" name="Rectangle 26">
            <a:extLst>
              <a:ext uri="{FF2B5EF4-FFF2-40B4-BE49-F238E27FC236}">
                <a16:creationId xmlns:a16="http://schemas.microsoft.com/office/drawing/2014/main" id="{7BB58C53-AF1A-4577-9FD9-2A6A3DDEA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9" name="Rectangle 28">
            <a:extLst>
              <a:ext uri="{FF2B5EF4-FFF2-40B4-BE49-F238E27FC236}">
                <a16:creationId xmlns:a16="http://schemas.microsoft.com/office/drawing/2014/main" id="{E5F7F7DE-2DAA-4260-B379-423DEC36F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6350" cap="sq" cmpd="sng" algn="ctr">
            <a:noFill/>
            <a:prstDash val="solid"/>
            <a:miter lim="800000"/>
          </a:ln>
          <a:effectLst/>
        </p:spPr>
      </p:sp>
      <p:sp>
        <p:nvSpPr>
          <p:cNvPr id="2" name="Title 1">
            <a:extLst>
              <a:ext uri="{FF2B5EF4-FFF2-40B4-BE49-F238E27FC236}">
                <a16:creationId xmlns:a16="http://schemas.microsoft.com/office/drawing/2014/main" id="{722BAEBB-B897-4E2E-8BE7-753F1060BEA5}"/>
              </a:ext>
            </a:extLst>
          </p:cNvPr>
          <p:cNvSpPr>
            <a:spLocks noGrp="1"/>
          </p:cNvSpPr>
          <p:nvPr>
            <p:ph type="title"/>
          </p:nvPr>
        </p:nvSpPr>
        <p:spPr>
          <a:xfrm>
            <a:off x="1561708" y="2091263"/>
            <a:ext cx="9068586" cy="1883323"/>
          </a:xfrm>
        </p:spPr>
        <p:txBody>
          <a:bodyPr vert="horz" lIns="91440" tIns="45720" rIns="91440" bIns="45720" rtlCol="0" anchor="ctr">
            <a:normAutofit/>
          </a:bodyPr>
          <a:lstStyle/>
          <a:p>
            <a:r>
              <a:rPr lang="en-US" sz="4800" dirty="0">
                <a:latin typeface="Arial" panose="020B0604020202020204" pitchFamily="34" charset="0"/>
                <a:cs typeface="Arial" panose="020B0604020202020204" pitchFamily="34" charset="0"/>
              </a:rPr>
              <a:t>Field to fork: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the food we eat</a:t>
            </a:r>
          </a:p>
        </p:txBody>
      </p:sp>
      <p:sp>
        <p:nvSpPr>
          <p:cNvPr id="3" name="Text Placeholder 2">
            <a:extLst>
              <a:ext uri="{FF2B5EF4-FFF2-40B4-BE49-F238E27FC236}">
                <a16:creationId xmlns:a16="http://schemas.microsoft.com/office/drawing/2014/main" id="{459DEA66-4826-47AE-AD32-B06226F8ECC6}"/>
              </a:ext>
            </a:extLst>
          </p:cNvPr>
          <p:cNvSpPr>
            <a:spLocks noGrp="1"/>
          </p:cNvSpPr>
          <p:nvPr>
            <p:ph type="body" idx="1"/>
          </p:nvPr>
        </p:nvSpPr>
        <p:spPr>
          <a:xfrm>
            <a:off x="1562100" y="3974586"/>
            <a:ext cx="9070848" cy="1164677"/>
          </a:xfrm>
        </p:spPr>
        <p:txBody>
          <a:bodyPr vert="horz" lIns="91440" tIns="45720" rIns="91440" bIns="45720" rtlCol="0">
            <a:normAutofit/>
          </a:bodyPr>
          <a:lstStyle/>
          <a:p>
            <a:pPr>
              <a:spcBef>
                <a:spcPts val="0"/>
              </a:spcBef>
            </a:pPr>
            <a:r>
              <a:rPr lang="en-US" sz="1800" spc="80" dirty="0"/>
              <a:t>Michele Fronk Schuckel, MBA, BSN, Certified Master Gardener</a:t>
            </a:r>
          </a:p>
          <a:p>
            <a:pPr>
              <a:spcBef>
                <a:spcPts val="0"/>
              </a:spcBef>
            </a:pPr>
            <a:r>
              <a:rPr lang="en-US" sz="1800" spc="80" dirty="0"/>
              <a:t>Natural Selections Gardens</a:t>
            </a:r>
          </a:p>
          <a:p>
            <a:pPr>
              <a:spcBef>
                <a:spcPts val="0"/>
              </a:spcBef>
            </a:pPr>
            <a:r>
              <a:rPr lang="en-US" sz="1800" spc="80" dirty="0" err="1">
                <a:solidFill>
                  <a:schemeClr val="tx1"/>
                </a:solidFill>
                <a:hlinkClick r:id="rId5">
                  <a:extLst>
                    <a:ext uri="{A12FA001-AC4F-418D-AE19-62706E023703}">
                      <ahyp:hlinkClr xmlns:ahyp="http://schemas.microsoft.com/office/drawing/2018/hyperlinkcolor" val="tx"/>
                    </a:ext>
                  </a:extLst>
                </a:hlinkClick>
              </a:rPr>
              <a:t>michele@NaturalSelectionsGardens.com</a:t>
            </a:r>
            <a:endParaRPr lang="en-US" sz="1800" spc="80" dirty="0">
              <a:solidFill>
                <a:schemeClr val="tx1"/>
              </a:solidFill>
            </a:endParaRPr>
          </a:p>
          <a:p>
            <a:pPr>
              <a:spcBef>
                <a:spcPts val="0"/>
              </a:spcBef>
            </a:pPr>
            <a:endParaRPr lang="en-US" sz="1800" spc="80" dirty="0"/>
          </a:p>
        </p:txBody>
      </p:sp>
      <p:sp>
        <p:nvSpPr>
          <p:cNvPr id="31" name="Rectangle 30">
            <a:extLst>
              <a:ext uri="{FF2B5EF4-FFF2-40B4-BE49-F238E27FC236}">
                <a16:creationId xmlns:a16="http://schemas.microsoft.com/office/drawing/2014/main" id="{3C0C984F-4779-40F8-A8DC-59DD7615B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57D5430C-DB52-4EA6-8319-C7AC4C1710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166ECFA-EC1E-4CD9-A9CC-1EBFE29AB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746FE2E-3188-4CA0-96F7-21A68D1B19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28AFAEE-71AA-4C62-969F-B79FED8A0181}"/>
              </a:ext>
            </a:extLst>
          </p:cNvPr>
          <p:cNvSpPr txBox="1"/>
          <p:nvPr/>
        </p:nvSpPr>
        <p:spPr>
          <a:xfrm>
            <a:off x="8099474" y="6352891"/>
            <a:ext cx="3970959" cy="369332"/>
          </a:xfrm>
          <a:prstGeom prst="rect">
            <a:avLst/>
          </a:prstGeom>
          <a:noFill/>
        </p:spPr>
        <p:txBody>
          <a:bodyPr wrap="none" rtlCol="0">
            <a:spAutoFit/>
          </a:bodyPr>
          <a:lstStyle/>
          <a:p>
            <a:r>
              <a:rPr lang="en-US" dirty="0"/>
              <a:t>©Natural Selections Gardens 2021</a:t>
            </a:r>
          </a:p>
        </p:txBody>
      </p:sp>
      <p:sp>
        <p:nvSpPr>
          <p:cNvPr id="5" name="TextBox 4">
            <a:extLst>
              <a:ext uri="{FF2B5EF4-FFF2-40B4-BE49-F238E27FC236}">
                <a16:creationId xmlns:a16="http://schemas.microsoft.com/office/drawing/2014/main" id="{CA9DDDD0-0070-417E-AE15-1102BD81B2FB}"/>
              </a:ext>
            </a:extLst>
          </p:cNvPr>
          <p:cNvSpPr txBox="1"/>
          <p:nvPr/>
        </p:nvSpPr>
        <p:spPr>
          <a:xfrm>
            <a:off x="9706708" y="6858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8290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CB3D1590-0178-45DA-AA5D-71956E8923FA}"/>
              </a:ext>
            </a:extLst>
          </p:cNvPr>
          <p:cNvPicPr>
            <a:picLocks noChangeAspect="1"/>
          </p:cNvPicPr>
          <p:nvPr/>
        </p:nvPicPr>
        <p:blipFill rotWithShape="1">
          <a:blip r:embed="rId3">
            <a:alphaModFix amt="33000"/>
          </a:blip>
          <a:srcRect l="13919" t="24154" r="38959" b="30988"/>
          <a:stretch/>
        </p:blipFill>
        <p:spPr>
          <a:xfrm>
            <a:off x="363894" y="396559"/>
            <a:ext cx="11439330" cy="6125539"/>
          </a:xfrm>
          <a:prstGeom prst="rect">
            <a:avLst/>
          </a:prstGeom>
          <a:noFill/>
        </p:spPr>
      </p:pic>
      <p:sp>
        <p:nvSpPr>
          <p:cNvPr id="2" name="Title 1">
            <a:extLst>
              <a:ext uri="{FF2B5EF4-FFF2-40B4-BE49-F238E27FC236}">
                <a16:creationId xmlns:a16="http://schemas.microsoft.com/office/drawing/2014/main" id="{136B1BCC-EC94-49EC-A599-B98D80E4FCDF}"/>
              </a:ext>
            </a:extLst>
          </p:cNvPr>
          <p:cNvSpPr>
            <a:spLocks noGrp="1"/>
          </p:cNvSpPr>
          <p:nvPr>
            <p:ph type="title"/>
          </p:nvPr>
        </p:nvSpPr>
        <p:spPr>
          <a:xfrm>
            <a:off x="609600" y="396559"/>
            <a:ext cx="10058400" cy="1371600"/>
          </a:xfrm>
        </p:spPr>
        <p:txBody>
          <a:bodyPr anchor="ctr">
            <a:normAutofit/>
          </a:bodyPr>
          <a:lstStyle/>
          <a:p>
            <a:r>
              <a:rPr lang="en-US" dirty="0"/>
              <a:t>Learn More:</a:t>
            </a:r>
          </a:p>
        </p:txBody>
      </p:sp>
      <p:sp>
        <p:nvSpPr>
          <p:cNvPr id="3" name="Content Placeholder 2">
            <a:extLst>
              <a:ext uri="{FF2B5EF4-FFF2-40B4-BE49-F238E27FC236}">
                <a16:creationId xmlns:a16="http://schemas.microsoft.com/office/drawing/2014/main" id="{B565D023-BB07-456D-BE99-3BE2F51C7B26}"/>
              </a:ext>
            </a:extLst>
          </p:cNvPr>
          <p:cNvSpPr>
            <a:spLocks noGrp="1"/>
          </p:cNvSpPr>
          <p:nvPr>
            <p:ph sz="half" idx="1"/>
          </p:nvPr>
        </p:nvSpPr>
        <p:spPr>
          <a:xfrm>
            <a:off x="609600" y="1456770"/>
            <a:ext cx="11439330" cy="5004671"/>
          </a:xfrm>
        </p:spPr>
        <p:txBody>
          <a:bodyPr numCol="2">
            <a:normAutofit/>
          </a:bodyPr>
          <a:lstStyle/>
          <a:p>
            <a:pPr>
              <a:lnSpc>
                <a:spcPct val="90000"/>
              </a:lnSpc>
            </a:pPr>
            <a:r>
              <a:rPr lang="en-US" b="1" dirty="0"/>
              <a:t>Practical Summary for Healthy Eating – </a:t>
            </a:r>
            <a:r>
              <a:rPr lang="en-US" b="1" dirty="0">
                <a:hlinkClick r:id="rId4">
                  <a:extLst>
                    <a:ext uri="{A12FA001-AC4F-418D-AE19-62706E023703}">
                      <ahyp:hlinkClr xmlns:ahyp="http://schemas.microsoft.com/office/drawing/2018/hyperlinkcolor" val="tx"/>
                    </a:ext>
                  </a:extLst>
                </a:hlinkClick>
              </a:rPr>
              <a:t>Shop Like a Nutritionist</a:t>
            </a:r>
            <a:endParaRPr lang="en-US" b="1" dirty="0"/>
          </a:p>
          <a:p>
            <a:pPr>
              <a:lnSpc>
                <a:spcPct val="90000"/>
              </a:lnSpc>
            </a:pPr>
            <a:r>
              <a:rPr lang="en-US" b="1" dirty="0">
                <a:hlinkClick r:id="rId5">
                  <a:extLst>
                    <a:ext uri="{A12FA001-AC4F-418D-AE19-62706E023703}">
                      <ahyp:hlinkClr xmlns:ahyp="http://schemas.microsoft.com/office/drawing/2018/hyperlinkcolor" val="tx"/>
                    </a:ext>
                  </a:extLst>
                </a:hlinkClick>
              </a:rPr>
              <a:t>Printable Guide </a:t>
            </a:r>
            <a:r>
              <a:rPr lang="en-US" b="1" dirty="0"/>
              <a:t>for Healthy, Easy Shopping</a:t>
            </a:r>
          </a:p>
          <a:p>
            <a:pPr>
              <a:lnSpc>
                <a:spcPct val="90000"/>
              </a:lnSpc>
            </a:pPr>
            <a:r>
              <a:rPr lang="en-US" b="1" dirty="0"/>
              <a:t>Find a Farm to </a:t>
            </a:r>
            <a:r>
              <a:rPr lang="en-US" b="1" dirty="0">
                <a:hlinkClick r:id="rId6">
                  <a:extLst>
                    <a:ext uri="{A12FA001-AC4F-418D-AE19-62706E023703}">
                      <ahyp:hlinkClr xmlns:ahyp="http://schemas.microsoft.com/office/drawing/2018/hyperlinkcolor" val="tx"/>
                    </a:ext>
                  </a:extLst>
                </a:hlinkClick>
              </a:rPr>
              <a:t>Visit</a:t>
            </a:r>
            <a:r>
              <a:rPr lang="en-US" b="1" dirty="0"/>
              <a:t> in Massachusetts</a:t>
            </a:r>
          </a:p>
          <a:p>
            <a:pPr>
              <a:lnSpc>
                <a:spcPct val="90000"/>
              </a:lnSpc>
            </a:pPr>
            <a:r>
              <a:rPr lang="en-US" b="1" dirty="0">
                <a:hlinkClick r:id="rId7">
                  <a:extLst>
                    <a:ext uri="{A12FA001-AC4F-418D-AE19-62706E023703}">
                      <ahyp:hlinkClr xmlns:ahyp="http://schemas.microsoft.com/office/drawing/2018/hyperlinkcolor" val="tx"/>
                    </a:ext>
                  </a:extLst>
                </a:hlinkClick>
              </a:rPr>
              <a:t>Rodale Institute</a:t>
            </a:r>
            <a:endParaRPr lang="en-US" b="1" dirty="0"/>
          </a:p>
          <a:p>
            <a:r>
              <a:rPr lang="en-US" dirty="0"/>
              <a:t>Good Food Institute</a:t>
            </a:r>
          </a:p>
          <a:p>
            <a:r>
              <a:rPr lang="en-US" dirty="0"/>
              <a:t>Mother Jones</a:t>
            </a:r>
          </a:p>
          <a:p>
            <a:r>
              <a:rPr lang="en-US" dirty="0"/>
              <a:t>Tufts University Friedman School</a:t>
            </a:r>
          </a:p>
          <a:p>
            <a:r>
              <a:rPr lang="en-US" dirty="0"/>
              <a:t>Food Politics</a:t>
            </a:r>
          </a:p>
          <a:p>
            <a:pPr>
              <a:lnSpc>
                <a:spcPct val="90000"/>
              </a:lnSpc>
            </a:pPr>
            <a:r>
              <a:rPr lang="en-US" b="1" dirty="0"/>
              <a:t>Organic Productions Cuts Poverty Rates, Boosts Median Household Income, </a:t>
            </a:r>
            <a:r>
              <a:rPr lang="en-US" b="1" dirty="0">
                <a:hlinkClick r:id="rId8">
                  <a:extLst>
                    <a:ext uri="{A12FA001-AC4F-418D-AE19-62706E023703}">
                      <ahyp:hlinkClr xmlns:ahyp="http://schemas.microsoft.com/office/drawing/2018/hyperlinkcolor" val="tx"/>
                    </a:ext>
                  </a:extLst>
                </a:hlinkClick>
              </a:rPr>
              <a:t>Organic Trade Association</a:t>
            </a:r>
            <a:endParaRPr lang="en-US" b="1" dirty="0"/>
          </a:p>
          <a:p>
            <a:pPr>
              <a:lnSpc>
                <a:spcPct val="90000"/>
              </a:lnSpc>
            </a:pPr>
            <a:r>
              <a:rPr lang="en-US" b="1" dirty="0"/>
              <a:t>Movies: </a:t>
            </a:r>
          </a:p>
          <a:p>
            <a:pPr lvl="1">
              <a:lnSpc>
                <a:spcPct val="90000"/>
              </a:lnSpc>
            </a:pPr>
            <a:r>
              <a:rPr lang="en-US" b="1" i="1" dirty="0"/>
              <a:t>Fed Up</a:t>
            </a:r>
            <a:r>
              <a:rPr lang="en-US" b="1" dirty="0"/>
              <a:t>| </a:t>
            </a:r>
            <a:r>
              <a:rPr lang="en-US" b="1" i="1" dirty="0"/>
              <a:t>The Biggest Little Farm </a:t>
            </a:r>
          </a:p>
          <a:p>
            <a:pPr>
              <a:lnSpc>
                <a:spcPct val="90000"/>
              </a:lnSpc>
            </a:pPr>
            <a:r>
              <a:rPr lang="en-US" b="1" dirty="0"/>
              <a:t>Reading: </a:t>
            </a:r>
          </a:p>
          <a:p>
            <a:pPr lvl="1">
              <a:lnSpc>
                <a:spcPct val="90000"/>
              </a:lnSpc>
            </a:pPr>
            <a:r>
              <a:rPr lang="en-US" b="1" dirty="0"/>
              <a:t>The New Organic Grower by Eliot Coleman</a:t>
            </a:r>
          </a:p>
          <a:p>
            <a:pPr lvl="1">
              <a:lnSpc>
                <a:spcPct val="90000"/>
              </a:lnSpc>
            </a:pPr>
            <a:r>
              <a:rPr lang="en-US" b="1" dirty="0"/>
              <a:t>Bringing Nature Home by Doulas Tallamy</a:t>
            </a:r>
          </a:p>
          <a:p>
            <a:pPr lvl="1">
              <a:lnSpc>
                <a:spcPct val="90000"/>
              </a:lnSpc>
            </a:pPr>
            <a:r>
              <a:rPr lang="en-US" b="1" dirty="0"/>
              <a:t>Silent Spring by Rachel Carson</a:t>
            </a:r>
          </a:p>
          <a:p>
            <a:pPr lvl="1">
              <a:lnSpc>
                <a:spcPct val="90000"/>
              </a:lnSpc>
            </a:pPr>
            <a:r>
              <a:rPr lang="en-US" b="1" dirty="0"/>
              <a:t>Well by Sandro Galea</a:t>
            </a:r>
          </a:p>
          <a:p>
            <a:pPr lvl="1">
              <a:lnSpc>
                <a:spcPct val="90000"/>
              </a:lnSpc>
            </a:pPr>
            <a:r>
              <a:rPr lang="en-US" b="1" dirty="0"/>
              <a:t>Last Child in the Woods by Richard </a:t>
            </a:r>
            <a:r>
              <a:rPr lang="en-US" b="1" dirty="0" err="1"/>
              <a:t>Louv</a:t>
            </a:r>
            <a:endParaRPr lang="en-US" b="1" dirty="0"/>
          </a:p>
          <a:p>
            <a:pPr lvl="1">
              <a:lnSpc>
                <a:spcPct val="90000"/>
              </a:lnSpc>
            </a:pPr>
            <a:r>
              <a:rPr lang="en-US" b="1" dirty="0"/>
              <a:t>Omnivores’ Dilemma by Michael Pollan </a:t>
            </a:r>
          </a:p>
          <a:p>
            <a:pPr lvl="1">
              <a:lnSpc>
                <a:spcPct val="90000"/>
              </a:lnSpc>
            </a:pPr>
            <a:r>
              <a:rPr lang="en-US" b="1" dirty="0"/>
              <a:t>Food Matters by Mark Bittman</a:t>
            </a:r>
          </a:p>
          <a:p>
            <a:pPr lvl="1">
              <a:lnSpc>
                <a:spcPct val="90000"/>
              </a:lnSpc>
            </a:pPr>
            <a:r>
              <a:rPr lang="en-US" b="1" dirty="0">
                <a:hlinkClick r:id="rId9">
                  <a:extLst>
                    <a:ext uri="{A12FA001-AC4F-418D-AE19-62706E023703}">
                      <ahyp:hlinkClr xmlns:ahyp="http://schemas.microsoft.com/office/drawing/2018/hyperlinkcolor" val="tx"/>
                    </a:ext>
                  </a:extLst>
                </a:hlinkClick>
              </a:rPr>
              <a:t>Goodbye USDA, Hello Department of Well Being</a:t>
            </a:r>
            <a:r>
              <a:rPr lang="en-US" b="1" dirty="0"/>
              <a:t>, </a:t>
            </a:r>
          </a:p>
          <a:p>
            <a:pPr marL="274320" lvl="1" indent="0">
              <a:lnSpc>
                <a:spcPct val="90000"/>
              </a:lnSpc>
              <a:buNone/>
            </a:pPr>
            <a:r>
              <a:rPr lang="en-US" b="1" dirty="0"/>
              <a:t>New York Times </a:t>
            </a:r>
            <a:r>
              <a:rPr lang="en-US" b="1" i="1" dirty="0"/>
              <a:t>Opinion</a:t>
            </a:r>
            <a:r>
              <a:rPr lang="en-US" b="1" dirty="0"/>
              <a:t>	</a:t>
            </a:r>
          </a:p>
          <a:p>
            <a:pPr>
              <a:lnSpc>
                <a:spcPct val="90000"/>
              </a:lnSpc>
            </a:pPr>
            <a:r>
              <a:rPr lang="en-US" b="1" dirty="0"/>
              <a:t>Help Others </a:t>
            </a:r>
          </a:p>
          <a:p>
            <a:pPr lvl="1">
              <a:lnSpc>
                <a:spcPct val="90000"/>
              </a:lnSpc>
            </a:pPr>
            <a:r>
              <a:rPr lang="en-US" sz="1800" b="1" dirty="0">
                <a:hlinkClick r:id="rId10">
                  <a:extLst>
                    <a:ext uri="{A12FA001-AC4F-418D-AE19-62706E023703}">
                      <ahyp:hlinkClr xmlns:ahyp="http://schemas.microsoft.com/office/drawing/2018/hyperlinkcolor" val="tx"/>
                    </a:ext>
                  </a:extLst>
                </a:hlinkClick>
              </a:rPr>
              <a:t>Greater Boston Food Bank</a:t>
            </a:r>
            <a:endParaRPr lang="en-US" sz="1800" b="1" dirty="0"/>
          </a:p>
          <a:p>
            <a:pPr lvl="1">
              <a:lnSpc>
                <a:spcPct val="90000"/>
              </a:lnSpc>
            </a:pPr>
            <a:r>
              <a:rPr lang="en-US" sz="1800" b="1" dirty="0">
                <a:hlinkClick r:id="rId11">
                  <a:extLst>
                    <a:ext uri="{A12FA001-AC4F-418D-AE19-62706E023703}">
                      <ahyp:hlinkClr xmlns:ahyp="http://schemas.microsoft.com/office/drawing/2018/hyperlinkcolor" val="tx"/>
                    </a:ext>
                  </a:extLst>
                </a:hlinkClick>
              </a:rPr>
              <a:t>The Daily Table</a:t>
            </a:r>
            <a:endParaRPr lang="en-US" sz="1800" b="1" dirty="0"/>
          </a:p>
          <a:p>
            <a:pPr lvl="1">
              <a:lnSpc>
                <a:spcPct val="90000"/>
              </a:lnSpc>
            </a:pPr>
            <a:r>
              <a:rPr lang="en-US" sz="1800" b="1" dirty="0">
                <a:hlinkClick r:id="rId12">
                  <a:extLst>
                    <a:ext uri="{A12FA001-AC4F-418D-AE19-62706E023703}">
                      <ahyp:hlinkClr xmlns:ahyp="http://schemas.microsoft.com/office/drawing/2018/hyperlinkcolor" val="tx"/>
                    </a:ext>
                  </a:extLst>
                </a:hlinkClick>
              </a:rPr>
              <a:t>Lovin’ </a:t>
            </a:r>
            <a:r>
              <a:rPr lang="en-US" sz="1800" b="1" dirty="0" err="1">
                <a:hlinkClick r:id="rId12">
                  <a:extLst>
                    <a:ext uri="{A12FA001-AC4F-418D-AE19-62706E023703}">
                      <ahyp:hlinkClr xmlns:ahyp="http://schemas.microsoft.com/office/drawing/2018/hyperlinkcolor" val="tx"/>
                    </a:ext>
                  </a:extLst>
                </a:hlinkClick>
              </a:rPr>
              <a:t>Spoonfuls</a:t>
            </a:r>
            <a:r>
              <a:rPr lang="en-US" sz="1800" b="1" dirty="0">
                <a:hlinkClick r:id="rId12">
                  <a:extLst>
                    <a:ext uri="{A12FA001-AC4F-418D-AE19-62706E023703}">
                      <ahyp:hlinkClr xmlns:ahyp="http://schemas.microsoft.com/office/drawing/2018/hyperlinkcolor" val="tx"/>
                    </a:ext>
                  </a:extLst>
                </a:hlinkClick>
              </a:rPr>
              <a:t> Food Rescue</a:t>
            </a:r>
            <a:endParaRPr lang="en-US" sz="1800" b="1" dirty="0"/>
          </a:p>
          <a:p>
            <a:pPr lvl="1">
              <a:lnSpc>
                <a:spcPct val="90000"/>
              </a:lnSpc>
            </a:pPr>
            <a:r>
              <a:rPr lang="en-US" sz="1800" b="1" dirty="0"/>
              <a:t>World Health Organization	</a:t>
            </a:r>
          </a:p>
          <a:p>
            <a:pPr>
              <a:lnSpc>
                <a:spcPct val="90000"/>
              </a:lnSpc>
            </a:pPr>
            <a:endParaRPr lang="en-US" b="1" dirty="0"/>
          </a:p>
        </p:txBody>
      </p:sp>
      <p:sp>
        <p:nvSpPr>
          <p:cNvPr id="6" name="TextBox 5">
            <a:extLst>
              <a:ext uri="{FF2B5EF4-FFF2-40B4-BE49-F238E27FC236}">
                <a16:creationId xmlns:a16="http://schemas.microsoft.com/office/drawing/2014/main" id="{F03E8812-B0D6-4839-B185-8A0DFFD40722}"/>
              </a:ext>
            </a:extLst>
          </p:cNvPr>
          <p:cNvSpPr txBox="1"/>
          <p:nvPr/>
        </p:nvSpPr>
        <p:spPr>
          <a:xfrm>
            <a:off x="7857147" y="6092109"/>
            <a:ext cx="3970959" cy="369332"/>
          </a:xfrm>
          <a:prstGeom prst="rect">
            <a:avLst/>
          </a:prstGeom>
          <a:noFill/>
        </p:spPr>
        <p:txBody>
          <a:bodyPr wrap="none" rtlCol="0">
            <a:spAutoFit/>
          </a:bodyPr>
          <a:lstStyle/>
          <a:p>
            <a:r>
              <a:rPr lang="en-US" dirty="0"/>
              <a:t>©Natural Selections Gardens 2021</a:t>
            </a:r>
          </a:p>
        </p:txBody>
      </p:sp>
    </p:spTree>
    <p:extLst>
      <p:ext uri="{BB962C8B-B14F-4D97-AF65-F5344CB8AC3E}">
        <p14:creationId xmlns:p14="http://schemas.microsoft.com/office/powerpoint/2010/main" val="362895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6DE1-3F7F-42E9-BBB1-40DB3BD21A62}"/>
              </a:ext>
            </a:extLst>
          </p:cNvPr>
          <p:cNvSpPr txBox="1">
            <a:spLocks/>
          </p:cNvSpPr>
          <p:nvPr/>
        </p:nvSpPr>
        <p:spPr>
          <a:xfrm>
            <a:off x="9257566" y="-111604"/>
            <a:ext cx="2432304" cy="16459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spcAft>
                <a:spcPts val="600"/>
              </a:spcAft>
            </a:pPr>
            <a:r>
              <a:rPr lang="en-US" sz="2000" b="1" dirty="0"/>
              <a:t>Healthy </a:t>
            </a:r>
            <a:r>
              <a:rPr lang="en-US" sz="2000" b="1" kern="1200" cap="none" spc="0" baseline="0" dirty="0">
                <a:effectLst/>
                <a:latin typeface="+mj-lt"/>
                <a:ea typeface="+mn-ea"/>
                <a:cs typeface="+mn-cs"/>
              </a:rPr>
              <a:t>Practices of a Home Gardener</a:t>
            </a:r>
          </a:p>
        </p:txBody>
      </p:sp>
      <p:pic>
        <p:nvPicPr>
          <p:cNvPr id="3" name="Picture 2">
            <a:extLst>
              <a:ext uri="{FF2B5EF4-FFF2-40B4-BE49-F238E27FC236}">
                <a16:creationId xmlns:a16="http://schemas.microsoft.com/office/drawing/2014/main" id="{5951BABD-B7DE-4543-AF66-AC2521C1C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83" r="4486"/>
          <a:stretch/>
        </p:blipFill>
        <p:spPr bwMode="auto">
          <a:xfrm>
            <a:off x="228599" y="237744"/>
            <a:ext cx="8601076" cy="6382512"/>
          </a:xfrm>
          <a:prstGeom prst="rect">
            <a:avLst/>
          </a:prstGeom>
          <a:solidFill>
            <a:srgbClr val="FFFFFF"/>
          </a:solidFill>
          <a:ln>
            <a:noFill/>
          </a:ln>
        </p:spPr>
      </p:pic>
      <p:sp>
        <p:nvSpPr>
          <p:cNvPr id="4" name="Content Placeholder 2">
            <a:extLst>
              <a:ext uri="{FF2B5EF4-FFF2-40B4-BE49-F238E27FC236}">
                <a16:creationId xmlns:a16="http://schemas.microsoft.com/office/drawing/2014/main" id="{8D131ACC-23E4-46B3-A04C-513BA3BD49D6}"/>
              </a:ext>
            </a:extLst>
          </p:cNvPr>
          <p:cNvSpPr txBox="1">
            <a:spLocks/>
          </p:cNvSpPr>
          <p:nvPr/>
        </p:nvSpPr>
        <p:spPr>
          <a:xfrm>
            <a:off x="9187961" y="1534316"/>
            <a:ext cx="2587635" cy="3342484"/>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342900" indent="-342900">
              <a:lnSpc>
                <a:spcPct val="110000"/>
              </a:lnSpc>
              <a:spcBef>
                <a:spcPts val="800"/>
              </a:spcBef>
              <a:buFont typeface="+mj-lt"/>
              <a:buAutoNum type="arabicPeriod"/>
            </a:pPr>
            <a:r>
              <a:rPr lang="en-US" sz="1400" kern="1200" dirty="0">
                <a:latin typeface="+mn-lt"/>
                <a:ea typeface="+mn-ea"/>
                <a:cs typeface="+mn-cs"/>
              </a:rPr>
              <a:t>Select &amp; support native, companion &amp; edible plants</a:t>
            </a:r>
          </a:p>
          <a:p>
            <a:pPr marL="342900" indent="-342900">
              <a:lnSpc>
                <a:spcPct val="110000"/>
              </a:lnSpc>
              <a:spcBef>
                <a:spcPts val="800"/>
              </a:spcBef>
              <a:buFont typeface="+mj-lt"/>
              <a:buAutoNum type="arabicPeriod"/>
            </a:pPr>
            <a:r>
              <a:rPr lang="en-US" sz="1400" kern="1200" dirty="0">
                <a:latin typeface="+mn-lt"/>
                <a:ea typeface="+mn-ea"/>
                <a:cs typeface="+mn-cs"/>
              </a:rPr>
              <a:t>Compost</a:t>
            </a:r>
          </a:p>
          <a:p>
            <a:pPr marL="342900" indent="-342900">
              <a:lnSpc>
                <a:spcPct val="110000"/>
              </a:lnSpc>
              <a:spcBef>
                <a:spcPts val="800"/>
              </a:spcBef>
              <a:buFont typeface="+mj-lt"/>
              <a:buAutoNum type="arabicPeriod"/>
            </a:pPr>
            <a:r>
              <a:rPr lang="en-US" sz="1400" kern="1200" dirty="0">
                <a:latin typeface="+mn-lt"/>
                <a:ea typeface="+mn-ea"/>
                <a:cs typeface="+mn-cs"/>
              </a:rPr>
              <a:t>Go organic </a:t>
            </a:r>
          </a:p>
          <a:p>
            <a:pPr marL="342900" indent="-342900">
              <a:lnSpc>
                <a:spcPct val="110000"/>
              </a:lnSpc>
              <a:spcBef>
                <a:spcPts val="800"/>
              </a:spcBef>
              <a:buFont typeface="+mj-lt"/>
              <a:buAutoNum type="arabicPeriod"/>
            </a:pPr>
            <a:r>
              <a:rPr lang="en-US" sz="1400" kern="1200" dirty="0">
                <a:latin typeface="+mn-lt"/>
                <a:ea typeface="+mn-ea"/>
                <a:cs typeface="+mn-cs"/>
              </a:rPr>
              <a:t>Let your grass clippings fall (&amp; shrink your lawn!)</a:t>
            </a:r>
          </a:p>
          <a:p>
            <a:pPr marL="342900" indent="-342900">
              <a:lnSpc>
                <a:spcPct val="110000"/>
              </a:lnSpc>
              <a:spcBef>
                <a:spcPts val="800"/>
              </a:spcBef>
              <a:buFont typeface="+mj-lt"/>
              <a:buAutoNum type="arabicPeriod"/>
            </a:pPr>
            <a:r>
              <a:rPr lang="en-US" sz="1400" kern="1200" dirty="0">
                <a:latin typeface="+mn-lt"/>
                <a:ea typeface="+mn-ea"/>
                <a:cs typeface="+mn-cs"/>
              </a:rPr>
              <a:t>Mulch with your leaves</a:t>
            </a:r>
          </a:p>
          <a:p>
            <a:pPr marL="342900" indent="-342900">
              <a:lnSpc>
                <a:spcPct val="110000"/>
              </a:lnSpc>
              <a:spcBef>
                <a:spcPts val="800"/>
              </a:spcBef>
              <a:buFont typeface="+mj-lt"/>
              <a:buAutoNum type="arabicPeriod"/>
            </a:pPr>
            <a:r>
              <a:rPr lang="en-US" sz="1400" kern="1200" dirty="0">
                <a:latin typeface="+mn-lt"/>
                <a:ea typeface="+mn-ea"/>
                <a:cs typeface="+mn-cs"/>
              </a:rPr>
              <a:t>Leave some places undisturbed</a:t>
            </a:r>
          </a:p>
          <a:p>
            <a:pPr marL="342900" indent="-342900">
              <a:lnSpc>
                <a:spcPct val="110000"/>
              </a:lnSpc>
              <a:spcBef>
                <a:spcPts val="800"/>
              </a:spcBef>
              <a:buFont typeface="+mj-lt"/>
              <a:buAutoNum type="arabicPeriod"/>
            </a:pPr>
            <a:r>
              <a:rPr lang="en-US" sz="1400" kern="1200" dirty="0">
                <a:latin typeface="+mn-lt"/>
                <a:ea typeface="+mn-ea"/>
                <a:cs typeface="+mn-cs"/>
              </a:rPr>
              <a:t>Be present</a:t>
            </a:r>
          </a:p>
          <a:p>
            <a:pPr marL="0" indent="0">
              <a:lnSpc>
                <a:spcPct val="110000"/>
              </a:lnSpc>
              <a:spcBef>
                <a:spcPts val="800"/>
              </a:spcBef>
              <a:buNone/>
            </a:pPr>
            <a:endParaRPr lang="en-US" sz="1400" kern="1200" dirty="0">
              <a:latin typeface="+mn-lt"/>
              <a:ea typeface="+mn-ea"/>
              <a:cs typeface="+mn-cs"/>
            </a:endParaRPr>
          </a:p>
        </p:txBody>
      </p:sp>
      <p:sp>
        <p:nvSpPr>
          <p:cNvPr id="6" name="TextBox 5">
            <a:extLst>
              <a:ext uri="{FF2B5EF4-FFF2-40B4-BE49-F238E27FC236}">
                <a16:creationId xmlns:a16="http://schemas.microsoft.com/office/drawing/2014/main" id="{DCF4825C-EFA4-4C32-AF61-C442D70ACB85}"/>
              </a:ext>
            </a:extLst>
          </p:cNvPr>
          <p:cNvSpPr txBox="1"/>
          <p:nvPr/>
        </p:nvSpPr>
        <p:spPr>
          <a:xfrm>
            <a:off x="9141069" y="5158154"/>
            <a:ext cx="2665299" cy="1255728"/>
          </a:xfrm>
          <a:prstGeom prst="rect">
            <a:avLst/>
          </a:prstGeom>
          <a:noFill/>
        </p:spPr>
        <p:txBody>
          <a:bodyPr wrap="square">
            <a:spAutoFit/>
          </a:bodyPr>
          <a:lstStyle/>
          <a:p>
            <a:pPr marL="0" indent="-228600" algn="ctr">
              <a:lnSpc>
                <a:spcPct val="90000"/>
              </a:lnSpc>
            </a:pPr>
            <a:r>
              <a:rPr lang="en-US" sz="1200" dirty="0"/>
              <a:t>Michele Fronk Schuckel </a:t>
            </a:r>
          </a:p>
          <a:p>
            <a:pPr marL="0" indent="-228600" algn="ctr">
              <a:lnSpc>
                <a:spcPct val="90000"/>
              </a:lnSpc>
            </a:pPr>
            <a:r>
              <a:rPr lang="en-US" sz="1200" dirty="0"/>
              <a:t>MBA, BSN, RN </a:t>
            </a:r>
          </a:p>
          <a:p>
            <a:pPr marL="0" indent="-228600" algn="ctr">
              <a:lnSpc>
                <a:spcPct val="90000"/>
              </a:lnSpc>
            </a:pPr>
            <a:r>
              <a:rPr lang="en-US" sz="1200" dirty="0"/>
              <a:t>Certified Master Gardener </a:t>
            </a:r>
          </a:p>
          <a:p>
            <a:pPr marL="0" indent="-228600" algn="ctr">
              <a:lnSpc>
                <a:spcPct val="90000"/>
              </a:lnSpc>
            </a:pPr>
            <a:endParaRPr lang="en-US" sz="1200" dirty="0"/>
          </a:p>
          <a:p>
            <a:pPr marL="0" indent="-228600" algn="ctr">
              <a:lnSpc>
                <a:spcPct val="90000"/>
              </a:lnSpc>
            </a:pPr>
            <a:r>
              <a:rPr lang="en-US" sz="1200" dirty="0"/>
              <a:t>617-417-0784 </a:t>
            </a:r>
          </a:p>
          <a:p>
            <a:pPr marL="0" indent="-228600" algn="ctr">
              <a:lnSpc>
                <a:spcPct val="90000"/>
              </a:lnSpc>
            </a:pPr>
            <a:endParaRPr lang="en-US" sz="1200" dirty="0"/>
          </a:p>
          <a:p>
            <a:pPr marL="0" indent="0" algn="ctr">
              <a:lnSpc>
                <a:spcPct val="90000"/>
              </a:lnSpc>
              <a:buNone/>
            </a:pPr>
            <a:r>
              <a:rPr lang="en-US" sz="1200" dirty="0"/>
              <a:t>NaturalSelectionsGardens.com</a:t>
            </a:r>
          </a:p>
        </p:txBody>
      </p:sp>
      <p:sp>
        <p:nvSpPr>
          <p:cNvPr id="7" name="TextBox 6">
            <a:extLst>
              <a:ext uri="{FF2B5EF4-FFF2-40B4-BE49-F238E27FC236}">
                <a16:creationId xmlns:a16="http://schemas.microsoft.com/office/drawing/2014/main" id="{6AD280DD-2FD1-4FEB-AA4E-6945491C1EBD}"/>
              </a:ext>
            </a:extLst>
          </p:cNvPr>
          <p:cNvSpPr txBox="1"/>
          <p:nvPr/>
        </p:nvSpPr>
        <p:spPr>
          <a:xfrm>
            <a:off x="4784713" y="6044550"/>
            <a:ext cx="3970959" cy="369332"/>
          </a:xfrm>
          <a:prstGeom prst="rect">
            <a:avLst/>
          </a:prstGeom>
          <a:noFill/>
        </p:spPr>
        <p:txBody>
          <a:bodyPr wrap="none" rtlCol="0">
            <a:spAutoFit/>
          </a:bodyPr>
          <a:lstStyle/>
          <a:p>
            <a:r>
              <a:rPr lang="en-US" dirty="0"/>
              <a:t>©Natural Selections Gardens 2021</a:t>
            </a:r>
          </a:p>
        </p:txBody>
      </p:sp>
    </p:spTree>
    <p:extLst>
      <p:ext uri="{BB962C8B-B14F-4D97-AF65-F5344CB8AC3E}">
        <p14:creationId xmlns:p14="http://schemas.microsoft.com/office/powerpoint/2010/main" val="2143295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B23D-380F-44AB-8979-0FC503BFB028}"/>
              </a:ext>
            </a:extLst>
          </p:cNvPr>
          <p:cNvSpPr>
            <a:spLocks noGrp="1"/>
          </p:cNvSpPr>
          <p:nvPr>
            <p:ph type="title"/>
          </p:nvPr>
        </p:nvSpPr>
        <p:spPr/>
        <p:txBody>
          <a:bodyPr>
            <a:normAutofit fontScale="90000"/>
          </a:bodyPr>
          <a:lstStyle/>
          <a:p>
            <a:r>
              <a:rPr lang="en-US" dirty="0"/>
              <a:t>What a </a:t>
            </a:r>
            <a:r>
              <a:rPr lang="en-US" b="1" dirty="0"/>
              <a:t>P</a:t>
            </a:r>
            <a:r>
              <a:rPr lang="en-US" dirty="0"/>
              <a:t>rice </a:t>
            </a:r>
            <a:r>
              <a:rPr lang="en-US" b="1" dirty="0" err="1"/>
              <a:t>L</a:t>
            </a:r>
            <a:r>
              <a:rPr lang="en-US" dirty="0" err="1"/>
              <a:t>ook</a:t>
            </a:r>
            <a:r>
              <a:rPr lang="en-US" b="1" dirty="0" err="1"/>
              <a:t>U</a:t>
            </a:r>
            <a:r>
              <a:rPr lang="en-US" dirty="0" err="1"/>
              <a:t>p</a:t>
            </a:r>
            <a:r>
              <a:rPr lang="en-US" dirty="0"/>
              <a:t> Code reveals:</a:t>
            </a:r>
          </a:p>
        </p:txBody>
      </p:sp>
      <p:sp>
        <p:nvSpPr>
          <p:cNvPr id="3" name="Content Placeholder 2">
            <a:extLst>
              <a:ext uri="{FF2B5EF4-FFF2-40B4-BE49-F238E27FC236}">
                <a16:creationId xmlns:a16="http://schemas.microsoft.com/office/drawing/2014/main" id="{635C4192-41B2-4A62-A2EE-84A37A82267D}"/>
              </a:ext>
            </a:extLst>
          </p:cNvPr>
          <p:cNvSpPr>
            <a:spLocks noGrp="1"/>
          </p:cNvSpPr>
          <p:nvPr>
            <p:ph sz="half" idx="1"/>
          </p:nvPr>
        </p:nvSpPr>
        <p:spPr/>
        <p:txBody>
          <a:bodyPr>
            <a:normAutofit fontScale="85000" lnSpcReduction="20000"/>
          </a:bodyPr>
          <a:lstStyle/>
          <a:p>
            <a:pPr algn="l"/>
            <a:r>
              <a:rPr lang="en-US" sz="2000" b="1" i="0" dirty="0">
                <a:effectLst/>
                <a:latin typeface="Montserrat"/>
              </a:rPr>
              <a:t>CONVENTIONALLY-GROWN FRUIT</a:t>
            </a:r>
            <a:r>
              <a:rPr lang="en-US" sz="2000" b="0" i="0" dirty="0">
                <a:effectLst/>
                <a:latin typeface="Montserrat"/>
              </a:rPr>
              <a:t>: </a:t>
            </a:r>
          </a:p>
          <a:p>
            <a:pPr marL="0" indent="0" algn="l">
              <a:buNone/>
            </a:pPr>
            <a:r>
              <a:rPr lang="en-US" sz="2000" b="0" i="0" dirty="0">
                <a:effectLst/>
                <a:latin typeface="Montserrat"/>
              </a:rPr>
              <a:t>four-digit numbers run through all the fruits</a:t>
            </a:r>
            <a:endParaRPr lang="en-US" sz="2000" dirty="0">
              <a:latin typeface="Montserrat"/>
            </a:endParaRPr>
          </a:p>
          <a:p>
            <a:pPr lvl="1"/>
            <a:r>
              <a:rPr lang="en-US" sz="1800" b="0" i="0" dirty="0">
                <a:effectLst/>
                <a:latin typeface="Montserrat"/>
              </a:rPr>
              <a:t>guava is 4299 </a:t>
            </a:r>
            <a:endParaRPr lang="en-US" sz="1800" dirty="0">
              <a:latin typeface="Montserrat"/>
            </a:endParaRPr>
          </a:p>
          <a:p>
            <a:pPr lvl="1"/>
            <a:r>
              <a:rPr lang="en-US" sz="1800" b="0" i="0" dirty="0">
                <a:effectLst/>
                <a:latin typeface="Montserrat"/>
              </a:rPr>
              <a:t>banana is 4011</a:t>
            </a:r>
          </a:p>
          <a:p>
            <a:pPr algn="l"/>
            <a:r>
              <a:rPr lang="en-US" sz="2000" b="1" i="0" dirty="0">
                <a:effectLst/>
                <a:latin typeface="Montserrat"/>
              </a:rPr>
              <a:t>ORGANICALLY-GROWN FRUIT:</a:t>
            </a:r>
            <a:r>
              <a:rPr lang="en-US" sz="2000" b="0" i="0" dirty="0">
                <a:effectLst/>
                <a:latin typeface="Montserrat"/>
              </a:rPr>
              <a:t> </a:t>
            </a:r>
          </a:p>
          <a:p>
            <a:pPr marL="0" indent="0" algn="l">
              <a:buNone/>
            </a:pPr>
            <a:r>
              <a:rPr lang="en-US" sz="2000" b="0" i="0" dirty="0">
                <a:effectLst/>
                <a:latin typeface="Montserrat"/>
              </a:rPr>
              <a:t>five-digit labels that start with the number 9</a:t>
            </a:r>
          </a:p>
          <a:p>
            <a:pPr lvl="1"/>
            <a:r>
              <a:rPr lang="en-US" sz="1800" dirty="0">
                <a:latin typeface="Montserrat"/>
              </a:rPr>
              <a:t>O</a:t>
            </a:r>
            <a:r>
              <a:rPr lang="en-US" sz="1800" b="0" i="0" dirty="0">
                <a:effectLst/>
                <a:latin typeface="Montserrat"/>
              </a:rPr>
              <a:t>rganically-grown banana 94011</a:t>
            </a:r>
          </a:p>
          <a:p>
            <a:pPr algn="l"/>
            <a:r>
              <a:rPr lang="en-US" sz="2000" b="1" i="0" dirty="0">
                <a:effectLst/>
                <a:latin typeface="Montserrat"/>
              </a:rPr>
              <a:t>GENETICALLY MODIFIED FOOD:</a:t>
            </a:r>
            <a:r>
              <a:rPr lang="en-US" sz="2000" b="0" i="0" dirty="0">
                <a:effectLst/>
                <a:latin typeface="Montserrat"/>
              </a:rPr>
              <a:t>  </a:t>
            </a:r>
          </a:p>
          <a:p>
            <a:pPr marL="0" indent="0" algn="l">
              <a:buNone/>
            </a:pPr>
            <a:r>
              <a:rPr lang="en-US" sz="2000" b="0" i="0" dirty="0">
                <a:effectLst/>
                <a:latin typeface="Montserrat"/>
              </a:rPr>
              <a:t>five-digit labels start with an 8</a:t>
            </a:r>
            <a:endParaRPr lang="en-US" sz="2000" dirty="0">
              <a:latin typeface="Montserrat"/>
            </a:endParaRPr>
          </a:p>
          <a:p>
            <a:pPr lvl="1"/>
            <a:r>
              <a:rPr lang="en-US" sz="1800" dirty="0">
                <a:latin typeface="Montserrat"/>
              </a:rPr>
              <a:t>G</a:t>
            </a:r>
            <a:r>
              <a:rPr lang="en-US" sz="1800" b="0" i="0" dirty="0">
                <a:effectLst/>
                <a:latin typeface="Montserrat"/>
              </a:rPr>
              <a:t>enetically engineered vine ripe tomato would be 84805.</a:t>
            </a:r>
          </a:p>
          <a:p>
            <a:endParaRPr lang="en-US" sz="2000" dirty="0"/>
          </a:p>
        </p:txBody>
      </p:sp>
      <p:pic>
        <p:nvPicPr>
          <p:cNvPr id="17410" name="Picture 2" descr="How To Identify GMOs in your produce — Kinection Holistic Health">
            <a:extLst>
              <a:ext uri="{FF2B5EF4-FFF2-40B4-BE49-F238E27FC236}">
                <a16:creationId xmlns:a16="http://schemas.microsoft.com/office/drawing/2014/main" id="{432B25BA-B62C-4410-B6CC-7049D43CD3AF}"/>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8837"/>
          <a:stretch/>
        </p:blipFill>
        <p:spPr bwMode="auto">
          <a:xfrm>
            <a:off x="5815157" y="2014193"/>
            <a:ext cx="5679614" cy="4042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15658D-A969-4EEE-9701-FE1257C73F1C}"/>
              </a:ext>
            </a:extLst>
          </p:cNvPr>
          <p:cNvSpPr txBox="1"/>
          <p:nvPr/>
        </p:nvSpPr>
        <p:spPr>
          <a:xfrm>
            <a:off x="7847645" y="6056242"/>
            <a:ext cx="3970959" cy="369332"/>
          </a:xfrm>
          <a:prstGeom prst="rect">
            <a:avLst/>
          </a:prstGeom>
          <a:noFill/>
        </p:spPr>
        <p:txBody>
          <a:bodyPr wrap="none" rtlCol="0">
            <a:spAutoFit/>
          </a:bodyPr>
          <a:lstStyle/>
          <a:p>
            <a:r>
              <a:rPr lang="en-US" dirty="0"/>
              <a:t>©Natural Selections Gardens 2021</a:t>
            </a:r>
          </a:p>
        </p:txBody>
      </p:sp>
    </p:spTree>
    <p:extLst>
      <p:ext uri="{BB962C8B-B14F-4D97-AF65-F5344CB8AC3E}">
        <p14:creationId xmlns:p14="http://schemas.microsoft.com/office/powerpoint/2010/main" val="3086503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F9F6-EC10-4C80-8434-4888AEDF1C0D}"/>
              </a:ext>
            </a:extLst>
          </p:cNvPr>
          <p:cNvSpPr>
            <a:spLocks noGrp="1"/>
          </p:cNvSpPr>
          <p:nvPr>
            <p:ph type="title"/>
          </p:nvPr>
        </p:nvSpPr>
        <p:spPr/>
        <p:txBody>
          <a:bodyPr/>
          <a:lstStyle/>
          <a:p>
            <a:r>
              <a:rPr lang="en-US" dirty="0"/>
              <a:t>Decode the Code</a:t>
            </a:r>
          </a:p>
        </p:txBody>
      </p:sp>
      <p:sp>
        <p:nvSpPr>
          <p:cNvPr id="4" name="Rectangle 1">
            <a:extLst>
              <a:ext uri="{FF2B5EF4-FFF2-40B4-BE49-F238E27FC236}">
                <a16:creationId xmlns:a16="http://schemas.microsoft.com/office/drawing/2014/main" id="{1A969CE8-A881-46E6-AFDB-075AED5A06EA}"/>
              </a:ext>
            </a:extLst>
          </p:cNvPr>
          <p:cNvSpPr>
            <a:spLocks noGrp="1" noChangeArrowheads="1"/>
          </p:cNvSpPr>
          <p:nvPr>
            <p:ph idx="1"/>
          </p:nvPr>
        </p:nvSpPr>
        <p:spPr bwMode="auto">
          <a:xfrm>
            <a:off x="1066801" y="2182953"/>
            <a:ext cx="4349262" cy="33901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AUSTRALIA:</a:t>
            </a:r>
            <a:r>
              <a:rPr kumimoji="0" lang="en-US" altLang="en-US" sz="1600" b="0" i="0" u="none" strike="noStrike" cap="none" normalizeH="0" baseline="0" dirty="0">
                <a:ln>
                  <a:noFill/>
                </a:ln>
                <a:solidFill>
                  <a:schemeClr val="bg1"/>
                </a:solidFill>
                <a:effectLst/>
                <a:latin typeface="Arial" panose="020B0604020202020204" pitchFamily="34" charset="0"/>
              </a:rPr>
              <a:t> 93</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USA &amp; CANADA:</a:t>
            </a:r>
            <a:r>
              <a:rPr kumimoji="0" lang="en-US" altLang="en-US" sz="1600" b="0" i="0" u="none" strike="noStrike" cap="none" normalizeH="0" baseline="0" dirty="0">
                <a:ln>
                  <a:noFill/>
                </a:ln>
                <a:solidFill>
                  <a:schemeClr val="bg1"/>
                </a:solidFill>
                <a:effectLst/>
                <a:latin typeface="Arial" panose="020B0604020202020204" pitchFamily="34" charset="0"/>
              </a:rPr>
              <a:t> 00-13</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FRANCE:</a:t>
            </a:r>
            <a:r>
              <a:rPr kumimoji="0" lang="en-US" altLang="en-US" sz="1600" b="0" i="0" u="none" strike="noStrike" cap="none" normalizeH="0" baseline="0" dirty="0">
                <a:ln>
                  <a:noFill/>
                </a:ln>
                <a:solidFill>
                  <a:schemeClr val="bg1"/>
                </a:solidFill>
                <a:effectLst/>
                <a:latin typeface="Arial" panose="020B0604020202020204" pitchFamily="34" charset="0"/>
              </a:rPr>
              <a:t> 30-37</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GERMANY:</a:t>
            </a:r>
            <a:r>
              <a:rPr kumimoji="0" lang="en-US" altLang="en-US" sz="1600" b="0" i="0" u="none" strike="noStrike" cap="none" normalizeH="0" baseline="0" dirty="0">
                <a:ln>
                  <a:noFill/>
                </a:ln>
                <a:solidFill>
                  <a:schemeClr val="bg1"/>
                </a:solidFill>
                <a:effectLst/>
                <a:latin typeface="Arial" panose="020B0604020202020204" pitchFamily="34" charset="0"/>
              </a:rPr>
              <a:t> 40-44</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JAPAN:</a:t>
            </a:r>
            <a:r>
              <a:rPr kumimoji="0" lang="en-US" altLang="en-US" sz="1600" b="0" i="0" u="none" strike="noStrike" cap="none" normalizeH="0" baseline="0" dirty="0">
                <a:ln>
                  <a:noFill/>
                </a:ln>
                <a:solidFill>
                  <a:schemeClr val="bg1"/>
                </a:solidFill>
                <a:effectLst/>
                <a:latin typeface="Arial" panose="020B0604020202020204" pitchFamily="34" charset="0"/>
              </a:rPr>
              <a:t> 49</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UK:</a:t>
            </a:r>
            <a:r>
              <a:rPr kumimoji="0" lang="en-US" altLang="en-US" sz="1600" b="0" i="0" u="none" strike="noStrike" cap="none" normalizeH="0" baseline="0" dirty="0">
                <a:ln>
                  <a:noFill/>
                </a:ln>
                <a:solidFill>
                  <a:schemeClr val="bg1"/>
                </a:solidFill>
                <a:effectLst/>
                <a:latin typeface="Arial" panose="020B0604020202020204" pitchFamily="34" charset="0"/>
              </a:rPr>
              <a:t> 50</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DENMARK</a:t>
            </a:r>
            <a:r>
              <a:rPr kumimoji="0" lang="en-US" altLang="en-US" sz="1600" b="0" i="0" u="none" strike="noStrike" cap="none" normalizeH="0" baseline="0" dirty="0">
                <a:ln>
                  <a:noFill/>
                </a:ln>
                <a:solidFill>
                  <a:schemeClr val="bg1"/>
                </a:solidFill>
                <a:effectLst/>
                <a:latin typeface="Arial" panose="020B0604020202020204" pitchFamily="34" charset="0"/>
              </a:rPr>
              <a:t>: 57</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FINLAND:</a:t>
            </a:r>
            <a:r>
              <a:rPr kumimoji="0" lang="en-US" altLang="en-US" sz="1600" b="0" i="0" u="none" strike="noStrike" cap="none" normalizeH="0" baseline="0" dirty="0">
                <a:ln>
                  <a:noFill/>
                </a:ln>
                <a:solidFill>
                  <a:schemeClr val="bg1"/>
                </a:solidFill>
                <a:effectLst/>
                <a:latin typeface="Arial" panose="020B0604020202020204" pitchFamily="34" charset="0"/>
              </a:rPr>
              <a:t> 64</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SWITZERLAND &amp; LIECHTENSTEIN:</a:t>
            </a:r>
            <a:r>
              <a:rPr kumimoji="0" lang="en-US" altLang="en-US" sz="1600" b="0" i="0" u="none" strike="noStrike" cap="none" normalizeH="0" baseline="0" dirty="0">
                <a:ln>
                  <a:noFill/>
                </a:ln>
                <a:solidFill>
                  <a:schemeClr val="bg1"/>
                </a:solidFill>
                <a:effectLst/>
                <a:latin typeface="Arial" panose="020B0604020202020204" pitchFamily="34" charset="0"/>
              </a:rPr>
              <a:t> 76</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SAUDI-ARABIAN:</a:t>
            </a:r>
            <a:r>
              <a:rPr kumimoji="0" lang="en-US" altLang="en-US" sz="1600" b="0" i="0" u="none" strike="noStrike" cap="none" normalizeH="0" baseline="0" dirty="0">
                <a:ln>
                  <a:noFill/>
                </a:ln>
                <a:solidFill>
                  <a:schemeClr val="bg1"/>
                </a:solidFill>
                <a:effectLst/>
                <a:latin typeface="Arial" panose="020B0604020202020204" pitchFamily="34" charset="0"/>
              </a:rPr>
              <a:t> 628</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UNITED ARAB EMIRATES:</a:t>
            </a:r>
            <a:r>
              <a:rPr kumimoji="0" lang="en-US" altLang="en-US" sz="1600" b="0" i="0" u="none" strike="noStrike" cap="none" normalizeH="0" baseline="0" dirty="0">
                <a:ln>
                  <a:noFill/>
                </a:ln>
                <a:solidFill>
                  <a:schemeClr val="bg1"/>
                </a:solidFill>
                <a:effectLst/>
                <a:latin typeface="Arial" panose="020B0604020202020204" pitchFamily="34" charset="0"/>
              </a:rPr>
              <a:t> 629</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CENTRAL AMERICA:</a:t>
            </a:r>
            <a:r>
              <a:rPr kumimoji="0" lang="en-US" altLang="en-US" sz="1600" b="0" i="0" u="none" strike="noStrike" cap="none" normalizeH="0" baseline="0" dirty="0">
                <a:ln>
                  <a:noFill/>
                </a:ln>
                <a:solidFill>
                  <a:schemeClr val="bg1"/>
                </a:solidFill>
                <a:effectLst/>
                <a:latin typeface="Arial" panose="020B0604020202020204" pitchFamily="34" charset="0"/>
              </a:rPr>
              <a:t> 740-745</a:t>
            </a:r>
            <a:endParaRPr kumimoji="0" lang="en-US" altLang="en-US" sz="105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rPr>
              <a:t>PHILIPPINES:</a:t>
            </a:r>
            <a:r>
              <a:rPr kumimoji="0" lang="en-US" altLang="en-US" sz="1600" b="0" i="0" u="none" strike="noStrike" cap="none" normalizeH="0" baseline="0" dirty="0">
                <a:ln>
                  <a:noFill/>
                </a:ln>
                <a:solidFill>
                  <a:schemeClr val="bg1"/>
                </a:solidFill>
                <a:effectLst/>
                <a:latin typeface="Arial" panose="020B0604020202020204" pitchFamily="34" charset="0"/>
              </a:rPr>
              <a:t> All 480 codes</a:t>
            </a:r>
            <a:endParaRPr kumimoji="0" lang="en-US" altLang="en-US" sz="2800" b="0" i="0" u="none" strike="noStrike" cap="none" normalizeH="0" baseline="0" dirty="0">
              <a:ln>
                <a:noFill/>
              </a:ln>
              <a:solidFill>
                <a:schemeClr val="bg1"/>
              </a:solidFill>
              <a:effectLst/>
              <a:latin typeface="Arial" panose="020B0604020202020204" pitchFamily="34" charset="0"/>
            </a:endParaRPr>
          </a:p>
        </p:txBody>
      </p:sp>
      <p:pic>
        <p:nvPicPr>
          <p:cNvPr id="18435" name="Picture 3" descr="What is barcode and how is it made">
            <a:extLst>
              <a:ext uri="{FF2B5EF4-FFF2-40B4-BE49-F238E27FC236}">
                <a16:creationId xmlns:a16="http://schemas.microsoft.com/office/drawing/2014/main" id="{2014A542-31A6-470E-B178-C148B2D20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503" y="2182952"/>
            <a:ext cx="5313697" cy="339018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68432E5E-CB0A-4905-8699-384063007EE5}"/>
              </a:ext>
            </a:extLst>
          </p:cNvPr>
          <p:cNvSpPr/>
          <p:nvPr/>
        </p:nvSpPr>
        <p:spPr>
          <a:xfrm>
            <a:off x="6412523" y="4654062"/>
            <a:ext cx="1230923" cy="656492"/>
          </a:xfrm>
          <a:prstGeom prst="ellipse">
            <a:avLst/>
          </a:prstGeom>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B1764DD-E40F-43B7-B290-551E27482549}"/>
              </a:ext>
            </a:extLst>
          </p:cNvPr>
          <p:cNvSpPr txBox="1"/>
          <p:nvPr/>
        </p:nvSpPr>
        <p:spPr>
          <a:xfrm>
            <a:off x="7812475" y="6030740"/>
            <a:ext cx="3970959" cy="369332"/>
          </a:xfrm>
          <a:prstGeom prst="rect">
            <a:avLst/>
          </a:prstGeom>
          <a:noFill/>
        </p:spPr>
        <p:txBody>
          <a:bodyPr wrap="none" rtlCol="0">
            <a:spAutoFit/>
          </a:bodyPr>
          <a:lstStyle/>
          <a:p>
            <a:r>
              <a:rPr lang="en-US" dirty="0"/>
              <a:t>©Natural Selections Gardens 2021</a:t>
            </a:r>
          </a:p>
        </p:txBody>
      </p:sp>
    </p:spTree>
    <p:extLst>
      <p:ext uri="{BB962C8B-B14F-4D97-AF65-F5344CB8AC3E}">
        <p14:creationId xmlns:p14="http://schemas.microsoft.com/office/powerpoint/2010/main" val="3206834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2B61-4484-44C5-AFF2-C8B992900AF4}"/>
              </a:ext>
            </a:extLst>
          </p:cNvPr>
          <p:cNvSpPr>
            <a:spLocks noGrp="1"/>
          </p:cNvSpPr>
          <p:nvPr>
            <p:ph type="title"/>
          </p:nvPr>
        </p:nvSpPr>
        <p:spPr>
          <a:xfrm>
            <a:off x="1458115" y="1250247"/>
            <a:ext cx="9070848" cy="2587752"/>
          </a:xfrm>
        </p:spPr>
        <p:txBody>
          <a:bodyPr/>
          <a:lstStyle/>
          <a:p>
            <a:r>
              <a:rPr lang="en-US" sz="5400" dirty="0"/>
              <a:t>Food Insecurity:</a:t>
            </a:r>
          </a:p>
        </p:txBody>
      </p:sp>
      <p:sp>
        <p:nvSpPr>
          <p:cNvPr id="3" name="Text Placeholder 2">
            <a:extLst>
              <a:ext uri="{FF2B5EF4-FFF2-40B4-BE49-F238E27FC236}">
                <a16:creationId xmlns:a16="http://schemas.microsoft.com/office/drawing/2014/main" id="{2747EC80-764E-4667-9761-E40E603F9357}"/>
              </a:ext>
            </a:extLst>
          </p:cNvPr>
          <p:cNvSpPr>
            <a:spLocks noGrp="1"/>
          </p:cNvSpPr>
          <p:nvPr>
            <p:ph type="body" idx="1"/>
          </p:nvPr>
        </p:nvSpPr>
        <p:spPr>
          <a:xfrm>
            <a:off x="1312985" y="2853262"/>
            <a:ext cx="9542584" cy="457200"/>
          </a:xfrm>
        </p:spPr>
        <p:txBody>
          <a:bodyPr>
            <a:noAutofit/>
          </a:bodyPr>
          <a:lstStyle/>
          <a:p>
            <a:r>
              <a:rPr lang="en-US" sz="3600" dirty="0"/>
              <a:t>Inability to be sure, within a household, over the course of a month about the source and availability of food for the household</a:t>
            </a:r>
          </a:p>
        </p:txBody>
      </p:sp>
      <p:sp>
        <p:nvSpPr>
          <p:cNvPr id="4" name="TextBox 3">
            <a:extLst>
              <a:ext uri="{FF2B5EF4-FFF2-40B4-BE49-F238E27FC236}">
                <a16:creationId xmlns:a16="http://schemas.microsoft.com/office/drawing/2014/main" id="{CC5B7462-9DBA-4060-9E7A-07D7E007109F}"/>
              </a:ext>
            </a:extLst>
          </p:cNvPr>
          <p:cNvSpPr txBox="1"/>
          <p:nvPr/>
        </p:nvSpPr>
        <p:spPr>
          <a:xfrm>
            <a:off x="8221041" y="6232562"/>
            <a:ext cx="3970959" cy="369332"/>
          </a:xfrm>
          <a:prstGeom prst="rect">
            <a:avLst/>
          </a:prstGeom>
          <a:noFill/>
        </p:spPr>
        <p:txBody>
          <a:bodyPr wrap="none" rtlCol="0">
            <a:spAutoFit/>
          </a:bodyPr>
          <a:lstStyle/>
          <a:p>
            <a:r>
              <a:rPr lang="en-US" dirty="0">
                <a:solidFill>
                  <a:schemeClr val="bg1"/>
                </a:solidFill>
              </a:rPr>
              <a:t>©Natural Selections Gardens 2021</a:t>
            </a:r>
          </a:p>
        </p:txBody>
      </p:sp>
    </p:spTree>
    <p:extLst>
      <p:ext uri="{BB962C8B-B14F-4D97-AF65-F5344CB8AC3E}">
        <p14:creationId xmlns:p14="http://schemas.microsoft.com/office/powerpoint/2010/main" val="2990147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339CE7-CFBD-43FB-8E57-535A525CA4F8}"/>
              </a:ext>
            </a:extLst>
          </p:cNvPr>
          <p:cNvPicPr>
            <a:picLocks noChangeAspect="1"/>
          </p:cNvPicPr>
          <p:nvPr/>
        </p:nvPicPr>
        <p:blipFill>
          <a:blip r:embed="rId3"/>
          <a:stretch>
            <a:fillRect/>
          </a:stretch>
        </p:blipFill>
        <p:spPr>
          <a:xfrm>
            <a:off x="1009561" y="659095"/>
            <a:ext cx="10172878" cy="5539809"/>
          </a:xfrm>
          <a:prstGeom prst="rect">
            <a:avLst/>
          </a:prstGeom>
        </p:spPr>
      </p:pic>
    </p:spTree>
    <p:extLst>
      <p:ext uri="{BB962C8B-B14F-4D97-AF65-F5344CB8AC3E}">
        <p14:creationId xmlns:p14="http://schemas.microsoft.com/office/powerpoint/2010/main" val="895924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B307-89AB-4943-9DFF-2C9ABE0D00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4C275A-950F-4A3E-860D-3F305BE12B6C}"/>
              </a:ext>
            </a:extLst>
          </p:cNvPr>
          <p:cNvSpPr>
            <a:spLocks noGrp="1"/>
          </p:cNvSpPr>
          <p:nvPr>
            <p:ph idx="1"/>
          </p:nvPr>
        </p:nvSpPr>
        <p:spPr/>
        <p:txBody>
          <a:bodyPr/>
          <a:lstStyle/>
          <a:p>
            <a:endParaRPr lang="en-US"/>
          </a:p>
        </p:txBody>
      </p:sp>
      <p:pic>
        <p:nvPicPr>
          <p:cNvPr id="4" name="Picture 4" descr="Food insecurity, hunger, and malnutrition - ScienceDirect">
            <a:extLst>
              <a:ext uri="{FF2B5EF4-FFF2-40B4-BE49-F238E27FC236}">
                <a16:creationId xmlns:a16="http://schemas.microsoft.com/office/drawing/2014/main" id="{92F1FDE5-6976-4E2C-BBD3-5425EFA1010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9462" y="0"/>
            <a:ext cx="11393075" cy="7462463"/>
          </a:xfrm>
          <a:prstGeom prst="rect">
            <a:avLst/>
          </a:prstGeom>
          <a:solidFill>
            <a:srgbClr val="FFFFFF"/>
          </a:solidFill>
          <a:ln>
            <a:noFill/>
          </a:ln>
        </p:spPr>
      </p:pic>
      <p:pic>
        <p:nvPicPr>
          <p:cNvPr id="5" name="Picture 4">
            <a:extLst>
              <a:ext uri="{FF2B5EF4-FFF2-40B4-BE49-F238E27FC236}">
                <a16:creationId xmlns:a16="http://schemas.microsoft.com/office/drawing/2014/main" id="{61C456D2-68A1-4687-ABE1-43BDB049D3C2}"/>
              </a:ext>
            </a:extLst>
          </p:cNvPr>
          <p:cNvPicPr>
            <a:picLocks noChangeAspect="1"/>
          </p:cNvPicPr>
          <p:nvPr/>
        </p:nvPicPr>
        <p:blipFill>
          <a:blip r:embed="rId4"/>
          <a:stretch>
            <a:fillRect/>
          </a:stretch>
        </p:blipFill>
        <p:spPr>
          <a:xfrm>
            <a:off x="535713" y="4458789"/>
            <a:ext cx="1370161" cy="1756617"/>
          </a:xfrm>
          <a:prstGeom prst="rect">
            <a:avLst/>
          </a:prstGeom>
        </p:spPr>
      </p:pic>
    </p:spTree>
    <p:extLst>
      <p:ext uri="{BB962C8B-B14F-4D97-AF65-F5344CB8AC3E}">
        <p14:creationId xmlns:p14="http://schemas.microsoft.com/office/powerpoint/2010/main" val="4040111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52A81-331D-4013-88E6-53C561AE9ECC}"/>
              </a:ext>
            </a:extLst>
          </p:cNvPr>
          <p:cNvPicPr>
            <a:picLocks noChangeAspect="1"/>
          </p:cNvPicPr>
          <p:nvPr/>
        </p:nvPicPr>
        <p:blipFill>
          <a:blip r:embed="rId3"/>
          <a:stretch>
            <a:fillRect/>
          </a:stretch>
        </p:blipFill>
        <p:spPr>
          <a:xfrm>
            <a:off x="683696" y="1508020"/>
            <a:ext cx="10824607" cy="4155167"/>
          </a:xfrm>
          <a:prstGeom prst="rect">
            <a:avLst/>
          </a:prstGeom>
        </p:spPr>
      </p:pic>
    </p:spTree>
    <p:extLst>
      <p:ext uri="{BB962C8B-B14F-4D97-AF65-F5344CB8AC3E}">
        <p14:creationId xmlns:p14="http://schemas.microsoft.com/office/powerpoint/2010/main" val="3864506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DD8B29AB-4FF8-4FB1-8C80-747BA516B921}"/>
              </a:ext>
            </a:extLst>
          </p:cNvPr>
          <p:cNvPicPr>
            <a:picLocks noChangeAspect="1" noChangeArrowheads="1"/>
          </p:cNvPicPr>
          <p:nvPr/>
        </p:nvPicPr>
        <p:blipFill rotWithShape="1">
          <a:blip r:embed="rId3">
            <a:alphaModFix amt="21000"/>
            <a:extLst>
              <a:ext uri="{28A0092B-C50C-407E-A947-70E740481C1C}">
                <a14:useLocalDpi xmlns:a14="http://schemas.microsoft.com/office/drawing/2010/main" val="0"/>
              </a:ext>
            </a:extLst>
          </a:blip>
          <a:srcRect t="26032" r="6832" b="44113"/>
          <a:stretch/>
        </p:blipFill>
        <p:spPr bwMode="auto">
          <a:xfrm>
            <a:off x="369432" y="365296"/>
            <a:ext cx="11453136" cy="16668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4425A5-D28C-49A7-80F3-460A66418CD3}"/>
              </a:ext>
            </a:extLst>
          </p:cNvPr>
          <p:cNvSpPr>
            <a:spLocks noGrp="1"/>
          </p:cNvSpPr>
          <p:nvPr>
            <p:ph type="title"/>
          </p:nvPr>
        </p:nvSpPr>
        <p:spPr>
          <a:xfrm>
            <a:off x="668216" y="512922"/>
            <a:ext cx="10058400" cy="1371600"/>
          </a:xfrm>
        </p:spPr>
        <p:txBody>
          <a:bodyPr>
            <a:normAutofit/>
          </a:bodyPr>
          <a:lstStyle/>
          <a:p>
            <a:r>
              <a:rPr lang="en-US" dirty="0"/>
              <a:t>Using this Info at Home: </a:t>
            </a:r>
            <a:br>
              <a:rPr lang="en-US" dirty="0"/>
            </a:br>
            <a:r>
              <a:rPr lang="en-US" sz="3600" dirty="0"/>
              <a:t>Healthy Eating Tips</a:t>
            </a:r>
            <a:endParaRPr lang="en-US" dirty="0"/>
          </a:p>
        </p:txBody>
      </p:sp>
      <p:sp>
        <p:nvSpPr>
          <p:cNvPr id="3" name="TextBox 2">
            <a:extLst>
              <a:ext uri="{FF2B5EF4-FFF2-40B4-BE49-F238E27FC236}">
                <a16:creationId xmlns:a16="http://schemas.microsoft.com/office/drawing/2014/main" id="{FF811A6B-D1E9-457B-823A-B6E925150AFB}"/>
              </a:ext>
            </a:extLst>
          </p:cNvPr>
          <p:cNvSpPr txBox="1"/>
          <p:nvPr/>
        </p:nvSpPr>
        <p:spPr>
          <a:xfrm>
            <a:off x="1500864" y="2123757"/>
            <a:ext cx="10351167" cy="4524315"/>
          </a:xfrm>
          <a:prstGeom prst="rect">
            <a:avLst/>
          </a:prstGeom>
          <a:noFill/>
        </p:spPr>
        <p:txBody>
          <a:bodyPr wrap="square" rtlCol="0">
            <a:spAutoFit/>
          </a:bodyPr>
          <a:lstStyle/>
          <a:p>
            <a:pPr algn="l">
              <a:buFont typeface="Arial" panose="020B0604020202020204" pitchFamily="34" charset="0"/>
              <a:buChar char="•"/>
            </a:pPr>
            <a:r>
              <a:rPr lang="en-US" i="0" dirty="0">
                <a:effectLst/>
              </a:rPr>
              <a:t>Select a variety of foods from a variety of sources</a:t>
            </a:r>
          </a:p>
          <a:p>
            <a:pPr algn="l">
              <a:buFont typeface="Arial" panose="020B0604020202020204" pitchFamily="34" charset="0"/>
              <a:buChar char="•"/>
            </a:pPr>
            <a:endParaRPr lang="en-US" i="0" dirty="0">
              <a:effectLst/>
            </a:endParaRPr>
          </a:p>
          <a:p>
            <a:pPr algn="l">
              <a:buFont typeface="Arial" panose="020B0604020202020204" pitchFamily="34" charset="0"/>
              <a:buChar char="•"/>
            </a:pPr>
            <a:r>
              <a:rPr lang="en-US" i="0" dirty="0">
                <a:effectLst/>
              </a:rPr>
              <a:t>Buy fruits and vegetables in season when possible</a:t>
            </a:r>
          </a:p>
          <a:p>
            <a:pPr algn="l"/>
            <a:endParaRPr lang="en-US" i="0" dirty="0">
              <a:effectLst/>
            </a:endParaRPr>
          </a:p>
          <a:p>
            <a:pPr algn="l">
              <a:buFont typeface="Arial" panose="020B0604020202020204" pitchFamily="34" charset="0"/>
              <a:buChar char="•"/>
            </a:pPr>
            <a:r>
              <a:rPr lang="en-US" i="0" dirty="0">
                <a:effectLst/>
              </a:rPr>
              <a:t>Read food labels carefully</a:t>
            </a:r>
          </a:p>
          <a:p>
            <a:pPr algn="l"/>
            <a:endParaRPr lang="en-US" i="0" dirty="0">
              <a:effectLst/>
            </a:endParaRPr>
          </a:p>
          <a:p>
            <a:pPr algn="l">
              <a:buFont typeface="Arial" panose="020B0604020202020204" pitchFamily="34" charset="0"/>
              <a:buChar char="•"/>
            </a:pPr>
            <a:r>
              <a:rPr lang="en-US" i="0" dirty="0">
                <a:effectLst/>
              </a:rPr>
              <a:t>Wash and scrub fresh fruits and vegetables thoroughly under running water</a:t>
            </a:r>
          </a:p>
          <a:p>
            <a:pPr algn="l"/>
            <a:endParaRPr lang="en-US" dirty="0"/>
          </a:p>
          <a:p>
            <a:pPr algn="l">
              <a:buFont typeface="Arial" panose="020B0604020202020204" pitchFamily="34" charset="0"/>
              <a:buChar char="•"/>
            </a:pPr>
            <a:r>
              <a:rPr lang="en-US" i="0" dirty="0">
                <a:effectLst/>
              </a:rPr>
              <a:t>Eat mindfully</a:t>
            </a:r>
          </a:p>
          <a:p>
            <a:pPr algn="l">
              <a:buFont typeface="Arial" panose="020B0604020202020204" pitchFamily="34" charset="0"/>
              <a:buChar char="•"/>
            </a:pPr>
            <a:endParaRPr lang="en-US" dirty="0"/>
          </a:p>
          <a:p>
            <a:pPr algn="l">
              <a:buFont typeface="Arial" panose="020B0604020202020204" pitchFamily="34" charset="0"/>
              <a:buChar char="•"/>
            </a:pPr>
            <a:r>
              <a:rPr lang="en-US" i="0" dirty="0">
                <a:effectLst/>
              </a:rPr>
              <a:t>Fill your plate ½ full with fruits and veggies</a:t>
            </a:r>
            <a:endParaRPr lang="en-US" dirty="0"/>
          </a:p>
          <a:p>
            <a:pPr algn="l">
              <a:buFont typeface="Arial" panose="020B0604020202020204" pitchFamily="34" charset="0"/>
              <a:buChar char="•"/>
            </a:pPr>
            <a:endParaRPr lang="en-US" dirty="0"/>
          </a:p>
          <a:p>
            <a:pPr algn="l">
              <a:buFont typeface="Arial" panose="020B0604020202020204" pitchFamily="34" charset="0"/>
              <a:buChar char="•"/>
            </a:pPr>
            <a:r>
              <a:rPr lang="en-US" dirty="0"/>
              <a:t>Plan meat-free meals</a:t>
            </a:r>
          </a:p>
          <a:p>
            <a:pPr algn="l">
              <a:buFont typeface="Arial" panose="020B0604020202020204" pitchFamily="34" charset="0"/>
              <a:buChar char="•"/>
            </a:pPr>
            <a:endParaRPr lang="en-US" i="0" dirty="0">
              <a:effectLst/>
            </a:endParaRPr>
          </a:p>
          <a:p>
            <a:pPr algn="l">
              <a:buFont typeface="Arial" panose="020B0604020202020204" pitchFamily="34" charset="0"/>
              <a:buChar char="•"/>
            </a:pPr>
            <a:r>
              <a:rPr lang="en-US" dirty="0"/>
              <a:t>Shop with a list</a:t>
            </a:r>
            <a:endParaRPr lang="en-US" i="0" dirty="0">
              <a:effectLst/>
            </a:endParaRPr>
          </a:p>
          <a:p>
            <a:endParaRPr lang="en-US" dirty="0"/>
          </a:p>
        </p:txBody>
      </p:sp>
      <p:sp>
        <p:nvSpPr>
          <p:cNvPr id="5" name="TextBox 4">
            <a:extLst>
              <a:ext uri="{FF2B5EF4-FFF2-40B4-BE49-F238E27FC236}">
                <a16:creationId xmlns:a16="http://schemas.microsoft.com/office/drawing/2014/main" id="{BFBE251B-3570-4EE9-B35A-27FEAC482BEE}"/>
              </a:ext>
            </a:extLst>
          </p:cNvPr>
          <p:cNvSpPr txBox="1"/>
          <p:nvPr/>
        </p:nvSpPr>
        <p:spPr>
          <a:xfrm>
            <a:off x="7765583" y="5975746"/>
            <a:ext cx="3970959" cy="369332"/>
          </a:xfrm>
          <a:prstGeom prst="rect">
            <a:avLst/>
          </a:prstGeom>
          <a:noFill/>
        </p:spPr>
        <p:txBody>
          <a:bodyPr wrap="none" rtlCol="0">
            <a:spAutoFit/>
          </a:bodyPr>
          <a:lstStyle/>
          <a:p>
            <a:r>
              <a:rPr lang="en-US" dirty="0"/>
              <a:t>©Natural Selections Gardens 2021</a:t>
            </a:r>
          </a:p>
        </p:txBody>
      </p:sp>
    </p:spTree>
    <p:extLst>
      <p:ext uri="{BB962C8B-B14F-4D97-AF65-F5344CB8AC3E}">
        <p14:creationId xmlns:p14="http://schemas.microsoft.com/office/powerpoint/2010/main" val="3927367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03CF-ECE5-4F5E-A7D7-F6404CADE9AF}"/>
              </a:ext>
            </a:extLst>
          </p:cNvPr>
          <p:cNvSpPr>
            <a:spLocks noGrp="1"/>
          </p:cNvSpPr>
          <p:nvPr>
            <p:ph type="title"/>
          </p:nvPr>
        </p:nvSpPr>
        <p:spPr>
          <a:xfrm>
            <a:off x="698454" y="929249"/>
            <a:ext cx="10058400" cy="1371600"/>
          </a:xfrm>
        </p:spPr>
        <p:txBody>
          <a:bodyPr>
            <a:normAutofit fontScale="90000"/>
          </a:bodyPr>
          <a:lstStyle/>
          <a:p>
            <a:r>
              <a:rPr lang="en-US" dirty="0"/>
              <a:t>7 Ways to Combat Climate Change</a:t>
            </a:r>
          </a:p>
        </p:txBody>
      </p:sp>
      <p:sp>
        <p:nvSpPr>
          <p:cNvPr id="3" name="Content Placeholder 2">
            <a:extLst>
              <a:ext uri="{FF2B5EF4-FFF2-40B4-BE49-F238E27FC236}">
                <a16:creationId xmlns:a16="http://schemas.microsoft.com/office/drawing/2014/main" id="{B5613CC3-6828-42C0-B776-65D89A19C916}"/>
              </a:ext>
            </a:extLst>
          </p:cNvPr>
          <p:cNvSpPr>
            <a:spLocks noGrp="1"/>
          </p:cNvSpPr>
          <p:nvPr>
            <p:ph idx="1"/>
          </p:nvPr>
        </p:nvSpPr>
        <p:spPr/>
        <p:txBody>
          <a:bodyPr>
            <a:normAutofit/>
          </a:bodyPr>
          <a:lstStyle/>
          <a:p>
            <a:pPr marL="0" indent="0" algn="l">
              <a:buNone/>
            </a:pPr>
            <a:r>
              <a:rPr lang="en-US" b="0" i="0" dirty="0">
                <a:effectLst/>
                <a:latin typeface="Gotham A"/>
              </a:rPr>
              <a:t>1. Stop wasting food</a:t>
            </a:r>
          </a:p>
          <a:p>
            <a:pPr marL="0" indent="0" algn="l">
              <a:buNone/>
            </a:pPr>
            <a:r>
              <a:rPr lang="en-US" b="0" i="0" dirty="0">
                <a:effectLst/>
                <a:latin typeface="Gotham A"/>
              </a:rPr>
              <a:t>2. Cut back on meat; eat more plant-based foods</a:t>
            </a:r>
          </a:p>
          <a:p>
            <a:pPr marL="0" indent="0" algn="l">
              <a:buNone/>
            </a:pPr>
            <a:r>
              <a:rPr lang="en-US" b="0" i="0" dirty="0">
                <a:effectLst/>
                <a:latin typeface="Gotham A"/>
              </a:rPr>
              <a:t>3. Drive and fly less</a:t>
            </a:r>
          </a:p>
          <a:p>
            <a:pPr marL="0" indent="0" algn="l">
              <a:buNone/>
            </a:pPr>
            <a:r>
              <a:rPr lang="en-US" b="0" i="0" dirty="0">
                <a:effectLst/>
                <a:latin typeface="Gotham A"/>
              </a:rPr>
              <a:t>4. Electrify everything</a:t>
            </a:r>
          </a:p>
          <a:p>
            <a:pPr marL="0" indent="0" algn="l">
              <a:buNone/>
            </a:pPr>
            <a:r>
              <a:rPr lang="en-US" b="0" i="0" dirty="0">
                <a:effectLst/>
                <a:latin typeface="Gotham A"/>
              </a:rPr>
              <a:t>5. Build up instead of out</a:t>
            </a:r>
          </a:p>
          <a:p>
            <a:pPr marL="0" indent="0" algn="l">
              <a:buNone/>
            </a:pPr>
            <a:r>
              <a:rPr lang="en-US" b="0" i="0" dirty="0">
                <a:effectLst/>
                <a:latin typeface="Gotham A"/>
              </a:rPr>
              <a:t>6. Build resilience to extreme events</a:t>
            </a:r>
          </a:p>
          <a:p>
            <a:pPr marL="0" indent="0">
              <a:buNone/>
            </a:pPr>
            <a:r>
              <a:rPr lang="en-US" b="0" i="0" dirty="0">
                <a:effectLst/>
                <a:latin typeface="Gotham A"/>
              </a:rPr>
              <a:t>7. Support policy change</a:t>
            </a:r>
          </a:p>
        </p:txBody>
      </p:sp>
      <p:pic>
        <p:nvPicPr>
          <p:cNvPr id="8194" name="Picture 2" descr="Gerald J. and Dorothy R. Friedman School of Nutrition Science and Policy logo">
            <a:hlinkClick r:id="rId3"/>
            <a:extLst>
              <a:ext uri="{FF2B5EF4-FFF2-40B4-BE49-F238E27FC236}">
                <a16:creationId xmlns:a16="http://schemas.microsoft.com/office/drawing/2014/main" id="{55797CA5-4EAA-4416-BE8A-01DF52895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9221" y="4987698"/>
            <a:ext cx="41243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hy 2021 could be turning point for tackling climate change - BBC News">
            <a:extLst>
              <a:ext uri="{FF2B5EF4-FFF2-40B4-BE49-F238E27FC236}">
                <a16:creationId xmlns:a16="http://schemas.microsoft.com/office/drawing/2014/main" id="{AC562C90-C67C-4D4A-850C-203315250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221" y="2619239"/>
            <a:ext cx="3982479" cy="224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3334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TM78440441_Garden Savon Design_SL_V1.pptx" id="{8F2FE9B6-5C80-435B-9975-D092B9455C1F}" vid="{E68A1F7A-22AF-4401-90A0-44D66432A1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3821B79-AD0B-4D14-A179-D860A55FA06E}">
  <ds:schemaRefs>
    <ds:schemaRef ds:uri="http://schemas.microsoft.com/sharepoint/v3/contenttype/forms"/>
  </ds:schemaRefs>
</ds:datastoreItem>
</file>

<file path=customXml/itemProps2.xml><?xml version="1.0" encoding="utf-8"?>
<ds:datastoreItem xmlns:ds="http://schemas.openxmlformats.org/officeDocument/2006/customXml" ds:itemID="{6987172F-0C00-4D87-923A-2FB42107E3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758583-3BF2-49DD-B2F1-0E7456A4E134}">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Garden Savon design</Template>
  <TotalTime>2162</TotalTime>
  <Words>1655</Words>
  <Application>Microsoft Office PowerPoint</Application>
  <PresentationFormat>Widescreen</PresentationFormat>
  <Paragraphs>166</Paragraphs>
  <Slides>11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Century Gothic</vt:lpstr>
      <vt:lpstr>Gotham A</vt:lpstr>
      <vt:lpstr>Helvetica</vt:lpstr>
      <vt:lpstr>Montserrat</vt:lpstr>
      <vt:lpstr>NexusSans</vt:lpstr>
      <vt:lpstr>Savon</vt:lpstr>
      <vt:lpstr>Field to fork:  the food we eat</vt:lpstr>
      <vt:lpstr>What a Price LookUp Code reveals:</vt:lpstr>
      <vt:lpstr>Decode the Code</vt:lpstr>
      <vt:lpstr>Food Insecurity:</vt:lpstr>
      <vt:lpstr>PowerPoint Presentation</vt:lpstr>
      <vt:lpstr>PowerPoint Presentation</vt:lpstr>
      <vt:lpstr>PowerPoint Presentation</vt:lpstr>
      <vt:lpstr>Using this Info at Home:  Healthy Eating Tips</vt:lpstr>
      <vt:lpstr>7 Ways to Combat Climate Change</vt:lpstr>
      <vt:lpstr>Learn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to fork</dc:title>
  <dc:creator>Michele Fronk Schuckel</dc:creator>
  <cp:lastModifiedBy>Lisa Harrison</cp:lastModifiedBy>
  <cp:revision>5</cp:revision>
  <dcterms:created xsi:type="dcterms:W3CDTF">2021-03-02T10:27:57Z</dcterms:created>
  <dcterms:modified xsi:type="dcterms:W3CDTF">2022-02-17T14:16:14Z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